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7"/>
  </p:notesMasterIdLst>
  <p:sldIdLst>
    <p:sldId id="256" r:id="rId5"/>
    <p:sldId id="466" r:id="rId6"/>
    <p:sldId id="467" r:id="rId7"/>
    <p:sldId id="468" r:id="rId8"/>
    <p:sldId id="469" r:id="rId9"/>
    <p:sldId id="470" r:id="rId10"/>
    <p:sldId id="479" r:id="rId11"/>
    <p:sldId id="471" r:id="rId12"/>
    <p:sldId id="472" r:id="rId13"/>
    <p:sldId id="473" r:id="rId14"/>
    <p:sldId id="474" r:id="rId15"/>
    <p:sldId id="476" r:id="rId16"/>
    <p:sldId id="477" r:id="rId17"/>
    <p:sldId id="475" r:id="rId18"/>
    <p:sldId id="478" r:id="rId19"/>
    <p:sldId id="480" r:id="rId20"/>
    <p:sldId id="481" r:id="rId21"/>
    <p:sldId id="482" r:id="rId22"/>
    <p:sldId id="483" r:id="rId23"/>
    <p:sldId id="484" r:id="rId24"/>
    <p:sldId id="393" r:id="rId25"/>
    <p:sldId id="485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90678D-8CB1-A848-B76A-1772D331A76F}" v="4417" dt="2021-06-24T13:12:46.5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98E48-E65E-8F48-A590-EE82FDF6AEB4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6D7523-5E5A-F54F-975E-DF0501C22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032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June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HAI-NET Tutorial AI ACT Proposal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HAI-NET Tutorial AI ACT Proposal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HAI-NET Tutorial AI ACT Proposal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Broadway" pitchFamily="82" charset="77"/>
              </a:defRPr>
            </a:lvl1pPr>
          </a:lstStyle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371600" y="2286000"/>
            <a:ext cx="9601200" cy="3581400"/>
          </a:xfrm>
        </p:spPr>
        <p:txBody>
          <a:bodyPr wrap="square"/>
          <a:lstStyle>
            <a:lvl1pPr>
              <a:defRPr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  <a:lvl2pPr>
              <a:defRPr>
                <a:latin typeface="Futura Medium" panose="020B0602020204020303" pitchFamily="34" charset="-79"/>
                <a:cs typeface="Futura Medium" panose="020B0602020204020303" pitchFamily="34" charset="-79"/>
              </a:defRPr>
            </a:lvl2pPr>
            <a:lvl3pPr>
              <a:defRPr>
                <a:latin typeface="Futura Medium" panose="020B0602020204020303" pitchFamily="34" charset="-79"/>
                <a:cs typeface="Futura Medium" panose="020B0602020204020303" pitchFamily="34" charset="-79"/>
              </a:defRPr>
            </a:lvl3pPr>
            <a:lvl4pPr>
              <a:defRPr>
                <a:latin typeface="Futura Medium" panose="020B0602020204020303" pitchFamily="34" charset="-79"/>
                <a:cs typeface="Futura Medium" panose="020B0602020204020303" pitchFamily="34" charset="-79"/>
              </a:defRPr>
            </a:lvl4pPr>
            <a:lvl5pPr>
              <a:defRPr>
                <a:latin typeface="Futura Medium" panose="020B0602020204020303" pitchFamily="34" charset="-79"/>
                <a:cs typeface="Futura Medium" panose="020B0602020204020303" pitchFamily="34" charset="-79"/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HAI-NET Tutorial AI ACT Proposal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June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HAI-NET Tutorial AI ACT Proposal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HAI-NET Tutorial AI ACT Proposal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HAI-NET Tutorial AI ACT Proposal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HAI-NET Tutorial AI ACT Proposal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HAI-NET Tutorial AI ACT Proposal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June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HAI-NET Tutorial AI ACT Proposal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June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HAI-NET Tutorial AI ACT Proposal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June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HAI-NET Tutorial AI ACT Proposal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2">
            <a:extLst>
              <a:ext uri="{FF2B5EF4-FFF2-40B4-BE49-F238E27FC236}">
                <a16:creationId xmlns:a16="http://schemas.microsoft.com/office/drawing/2014/main" id="{A77A6167-FCC5-49E8-B280-CECAF151ED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F84046EA-4273-437E-9DE5-5AEE713C35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54238" y="1480930"/>
            <a:ext cx="5425422" cy="3254321"/>
          </a:xfrm>
        </p:spPr>
        <p:txBody>
          <a:bodyPr>
            <a:normAutofit/>
          </a:bodyPr>
          <a:lstStyle/>
          <a:p>
            <a:pPr algn="l"/>
            <a:r>
              <a:rPr lang="nl-NL" sz="3600" dirty="0">
                <a:latin typeface="Britannic Bold" panose="020B0903060703020204" pitchFamily="34" charset="77"/>
                <a:ea typeface="Bauhaus 93" charset="0"/>
                <a:cs typeface="Bauhaus 93" charset="0"/>
              </a:rPr>
              <a:t>AI Act</a:t>
            </a:r>
            <a:br>
              <a:rPr lang="nl-NL" sz="3600" dirty="0">
                <a:latin typeface="Britannic Bold" panose="020B0903060703020204" pitchFamily="34" charset="77"/>
                <a:ea typeface="Bauhaus 93" charset="0"/>
                <a:cs typeface="Bauhaus 93" charset="0"/>
              </a:rPr>
            </a:br>
            <a:r>
              <a:rPr lang="nl-NL" sz="3600" dirty="0" err="1">
                <a:latin typeface="Britannic Bold" panose="020B0903060703020204" pitchFamily="34" charset="77"/>
                <a:ea typeface="Bauhaus 93" charset="0"/>
                <a:cs typeface="Bauhaus 93" charset="0"/>
              </a:rPr>
              <a:t>Overview</a:t>
            </a:r>
            <a:r>
              <a:rPr lang="nl-NL" sz="3600" dirty="0">
                <a:latin typeface="Britannic Bold" panose="020B0903060703020204" pitchFamily="34" charset="77"/>
                <a:ea typeface="Bauhaus 93" charset="0"/>
                <a:cs typeface="Bauhaus 93" charset="0"/>
              </a:rPr>
              <a:t> of</a:t>
            </a:r>
            <a:br>
              <a:rPr lang="nl-NL" sz="3600" dirty="0">
                <a:latin typeface="Britannic Bold" panose="020B0903060703020204" pitchFamily="34" charset="77"/>
                <a:ea typeface="Bauhaus 93" charset="0"/>
                <a:cs typeface="Bauhaus 93" charset="0"/>
              </a:rPr>
            </a:br>
            <a:r>
              <a:rPr lang="nl-NL" sz="3600" dirty="0" err="1">
                <a:latin typeface="Britannic Bold" panose="020B0903060703020204" pitchFamily="34" charset="77"/>
                <a:ea typeface="Bauhaus 93" charset="0"/>
                <a:cs typeface="Bauhaus 93" charset="0"/>
              </a:rPr>
              <a:t>Proposal</a:t>
            </a:r>
            <a:r>
              <a:rPr lang="nl-NL" sz="3600" dirty="0">
                <a:latin typeface="Britannic Bold" panose="020B0903060703020204" pitchFamily="34" charset="77"/>
                <a:ea typeface="Bauhaus 93" charset="0"/>
                <a:cs typeface="Bauhaus 93" charset="0"/>
              </a:rPr>
              <a:t> 21 April 21</a:t>
            </a:r>
            <a:endParaRPr lang="en-GB" sz="4400" dirty="0">
              <a:latin typeface="Britannic Bold" panose="020B0903060703020204" pitchFamily="34" charset="77"/>
              <a:ea typeface="Bauhaus 93" charset="0"/>
              <a:cs typeface="Bauhaus 93" charset="0"/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1478522" y="6352906"/>
            <a:ext cx="3247106" cy="404614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/>
              <a:t>HAI-NET Tutorial AI ACT Proposal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171716" y="6352906"/>
            <a:ext cx="1607944" cy="404614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r>
              <a:rPr lang="en-US"/>
              <a:t>June 2021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9E57DC2-970A-4B3E-BB1C-7A09969E49DF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5812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36280"/>
    </mc:Choice>
    <mc:Fallback xmlns="">
      <p:transition spd="slow" advTm="3628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93330-9C1C-124A-8D31-979DA8167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8111-F08C-2E49-8006-DA65B7262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630" y="1676400"/>
            <a:ext cx="11125200" cy="4191000"/>
          </a:xfrm>
        </p:spPr>
        <p:txBody>
          <a:bodyPr>
            <a:normAutofit/>
          </a:bodyPr>
          <a:lstStyle/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r>
              <a:rPr lang="en-GB" dirty="0">
                <a:solidFill>
                  <a:srgbClr val="FF0000"/>
                </a:solidFill>
              </a:rPr>
              <a:t>Responsible – preventing or mitigating potential fundamental rights interferences</a:t>
            </a:r>
            <a:endParaRPr lang="en-BE" dirty="0">
              <a:solidFill>
                <a:srgbClr val="FF0000"/>
              </a:solidFill>
            </a:endParaRPr>
          </a:p>
          <a:p>
            <a:pPr lvl="1"/>
            <a:r>
              <a:rPr lang="en-GB" dirty="0"/>
              <a:t>When used for its intended purpose </a:t>
            </a:r>
            <a:endParaRPr lang="en-BE" dirty="0"/>
          </a:p>
          <a:p>
            <a:pPr lvl="1"/>
            <a:r>
              <a:rPr lang="en-GB" dirty="0"/>
              <a:t>In case of reasonably foreseeable misuse (= other use than intended)</a:t>
            </a:r>
            <a:endParaRPr lang="en-BE" dirty="0"/>
          </a:p>
          <a:p>
            <a:pPr lvl="1"/>
            <a:r>
              <a:rPr lang="en-GB" dirty="0"/>
              <a:t>Monitoring duties with regard to discriminatory bias</a:t>
            </a:r>
            <a:endParaRPr lang="en-BE" dirty="0"/>
          </a:p>
          <a:p>
            <a:pPr lvl="1"/>
            <a:r>
              <a:rPr lang="en-GB" dirty="0"/>
              <a:t>Prohibition of practices that are unacceptable in a constitutional democracy</a:t>
            </a:r>
            <a:endParaRPr lang="en-BE" dirty="0"/>
          </a:p>
          <a:p>
            <a:pPr lvl="0"/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F8E1F-C5C2-6D44-B9DC-EB4D312B1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0FC91-22E2-CB43-8D1C-99EC8A967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HAI-NET Tutorial AI ACT Proposal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7E8C6-7482-1341-B366-ECB13009E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05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63E06-45B2-534F-A564-C7F8B840D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3ADD3-7DE1-B247-916F-7E90B510B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Definition of AI system in art. 3(1):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en-GB" dirty="0">
                <a:solidFill>
                  <a:srgbClr val="FF0000"/>
                </a:solidFill>
              </a:rPr>
              <a:t>software</a:t>
            </a:r>
            <a:r>
              <a:rPr lang="en-GB" dirty="0"/>
              <a:t> that 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en-GB" dirty="0"/>
              <a:t>is developed with </a:t>
            </a:r>
            <a:r>
              <a:rPr lang="en-GB" dirty="0">
                <a:solidFill>
                  <a:srgbClr val="FF0000"/>
                </a:solidFill>
              </a:rPr>
              <a:t>one or more of the techniques and approaches listed in Annex I 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en-GB" dirty="0"/>
              <a:t>and can for a given set of </a:t>
            </a:r>
            <a:r>
              <a:rPr lang="en-GB" dirty="0">
                <a:solidFill>
                  <a:srgbClr val="FF0000"/>
                </a:solidFill>
              </a:rPr>
              <a:t>human-defined objectives</a:t>
            </a:r>
            <a:r>
              <a:rPr lang="en-GB" dirty="0"/>
              <a:t>, 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en-GB" dirty="0">
                <a:solidFill>
                  <a:srgbClr val="FF0000"/>
                </a:solidFill>
              </a:rPr>
              <a:t>generate outputs such as </a:t>
            </a:r>
            <a:r>
              <a:rPr lang="en-GB" dirty="0"/>
              <a:t>content, predictions, recommendations, or decisions influencing the environments they interact with; 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38DDC6-3592-AA4D-8B57-139CEE960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EC85F-0D19-5842-A7B4-4979CC89B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HAI-NET Tutorial AI ACT Proposal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CEFD7-1953-1241-8BD6-A2152A2BF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486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63E06-45B2-534F-A564-C7F8B840D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3ADD3-7DE1-B247-916F-7E90B510B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  <a:p>
            <a:r>
              <a:rPr lang="en-GB" dirty="0"/>
              <a:t>Annex 1: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>
                <a:solidFill>
                  <a:srgbClr val="FF0000"/>
                </a:solidFill>
              </a:rPr>
              <a:t>Machine learning approaches</a:t>
            </a:r>
            <a:r>
              <a:rPr lang="en-GB" dirty="0"/>
              <a:t>, including supervised, unsupervised and reinforcement learning, using a wide variety of methods including deep learning; 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>
                <a:solidFill>
                  <a:srgbClr val="FF0000"/>
                </a:solidFill>
              </a:rPr>
              <a:t>Logic- and knowledge-based approaches</a:t>
            </a:r>
            <a:r>
              <a:rPr lang="en-GB" dirty="0"/>
              <a:t>, including knowledge representation, inductive (logic) programming, knowledge bases, inference and deductive engines, (symbolic) reasoning and expert systems; 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>
                <a:solidFill>
                  <a:srgbClr val="FF0000"/>
                </a:solidFill>
              </a:rPr>
              <a:t>Statistical approaches</a:t>
            </a:r>
            <a:r>
              <a:rPr lang="en-GB" dirty="0"/>
              <a:t>, Bayesian estimation, search and optimization methods. 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38DDC6-3592-AA4D-8B57-139CEE960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EC85F-0D19-5842-A7B4-4979CC89B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HAI-NET Tutorial AI ACT Proposal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CEFD7-1953-1241-8BD6-A2152A2BF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16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63E06-45B2-534F-A564-C7F8B840D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3ADD3-7DE1-B247-916F-7E90B510B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en-GB" dirty="0">
                <a:solidFill>
                  <a:schemeClr val="tx1"/>
                </a:solidFill>
              </a:rPr>
              <a:t>Definition has a </a:t>
            </a:r>
            <a:r>
              <a:rPr lang="en-GB" dirty="0">
                <a:solidFill>
                  <a:srgbClr val="FF0000"/>
                </a:solidFill>
              </a:rPr>
              <a:t>broad scope </a:t>
            </a:r>
            <a:r>
              <a:rPr lang="en-GB" dirty="0">
                <a:solidFill>
                  <a:schemeClr val="tx1"/>
                </a:solidFill>
              </a:rPr>
              <a:t>and is meant to provide </a:t>
            </a:r>
            <a:r>
              <a:rPr lang="en-GB" dirty="0">
                <a:solidFill>
                  <a:srgbClr val="FF0000"/>
                </a:solidFill>
              </a:rPr>
              <a:t>broad protection</a:t>
            </a:r>
          </a:p>
          <a:p>
            <a:r>
              <a:rPr lang="en-GB" dirty="0">
                <a:solidFill>
                  <a:schemeClr val="tx1"/>
                </a:solidFill>
              </a:rPr>
              <a:t>It is not about what AI truly is (no metaphysical discussions)</a:t>
            </a:r>
          </a:p>
          <a:p>
            <a:r>
              <a:rPr lang="en-GB" dirty="0">
                <a:solidFill>
                  <a:schemeClr val="tx1"/>
                </a:solidFill>
              </a:rPr>
              <a:t>Meant to provide </a:t>
            </a:r>
            <a:r>
              <a:rPr lang="en-GB" dirty="0">
                <a:solidFill>
                  <a:srgbClr val="FF0000"/>
                </a:solidFill>
              </a:rPr>
              <a:t>‘effective and practical protection’</a:t>
            </a:r>
          </a:p>
          <a:p>
            <a:r>
              <a:rPr lang="en-GB" dirty="0">
                <a:solidFill>
                  <a:schemeClr val="tx1"/>
                </a:solidFill>
              </a:rPr>
              <a:t>The discussion should be about: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 whether </a:t>
            </a:r>
            <a:r>
              <a:rPr lang="en-GB" dirty="0">
                <a:solidFill>
                  <a:srgbClr val="FF0000"/>
                </a:solidFill>
              </a:rPr>
              <a:t>in</a:t>
            </a:r>
            <a:r>
              <a:rPr lang="en-GB" dirty="0">
                <a:solidFill>
                  <a:schemeClr val="tx1"/>
                </a:solidFill>
              </a:rPr>
              <a:t> concrete AI systems 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the right level of protection </a:t>
            </a:r>
            <a:r>
              <a:rPr lang="en-GB" dirty="0">
                <a:solidFill>
                  <a:schemeClr val="tx1"/>
                </a:solidFill>
              </a:rPr>
              <a:t>has been implemented</a:t>
            </a:r>
          </a:p>
          <a:p>
            <a:pPr lvl="2"/>
            <a:r>
              <a:rPr lang="en-GB" dirty="0"/>
              <a:t>depending on the qualification as prohibited, high risk or other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38DDC6-3592-AA4D-8B57-139CEE960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EC85F-0D19-5842-A7B4-4979CC89B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HAI-NET Tutorial AI ACT Proposal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CEFD7-1953-1241-8BD6-A2152A2BF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781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63E06-45B2-534F-A564-C7F8B840D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3ADD3-7DE1-B247-916F-7E90B510B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marL="0" indent="0">
              <a:buNone/>
            </a:pPr>
            <a:r>
              <a:rPr lang="en-GB" dirty="0"/>
              <a:t>Roles (those addressed by the Act): </a:t>
            </a:r>
          </a:p>
          <a:p>
            <a:r>
              <a:rPr lang="en-GB" dirty="0"/>
              <a:t>Provider: entity that </a:t>
            </a:r>
            <a:r>
              <a:rPr lang="en-GB" dirty="0">
                <a:solidFill>
                  <a:srgbClr val="FF0000"/>
                </a:solidFill>
              </a:rPr>
              <a:t>develops or has others develop </a:t>
            </a:r>
            <a:r>
              <a:rPr lang="en-GB" dirty="0">
                <a:solidFill>
                  <a:schemeClr val="tx1"/>
                </a:solidFill>
              </a:rPr>
              <a:t>with a view to </a:t>
            </a:r>
            <a:r>
              <a:rPr lang="en-GB" dirty="0">
                <a:solidFill>
                  <a:srgbClr val="FF0000"/>
                </a:solidFill>
              </a:rPr>
              <a:t>placing it on the market or putting it into service under its own name or trademark</a:t>
            </a:r>
            <a:r>
              <a:rPr lang="en-GB" dirty="0"/>
              <a:t>, </a:t>
            </a:r>
            <a:r>
              <a:rPr lang="en-GB" dirty="0">
                <a:solidFill>
                  <a:schemeClr val="tx1"/>
                </a:solidFill>
              </a:rPr>
              <a:t>whether for payment or free of charge</a:t>
            </a:r>
          </a:p>
          <a:p>
            <a:r>
              <a:rPr lang="en-GB" dirty="0"/>
              <a:t>User: </a:t>
            </a:r>
            <a:r>
              <a:rPr lang="en-GB" dirty="0">
                <a:solidFill>
                  <a:srgbClr val="FF0000"/>
                </a:solidFill>
              </a:rPr>
              <a:t>using an AI system under its authority, </a:t>
            </a:r>
            <a:r>
              <a:rPr lang="en-GB" dirty="0"/>
              <a:t>except where the AI system is used in the course of a </a:t>
            </a:r>
            <a:r>
              <a:rPr lang="en-GB" dirty="0">
                <a:solidFill>
                  <a:srgbClr val="FF0000"/>
                </a:solidFill>
              </a:rPr>
              <a:t>personal non-professional activity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pPr lvl="1"/>
            <a:r>
              <a:rPr lang="en-GB" dirty="0">
                <a:solidFill>
                  <a:schemeClr val="tx1"/>
                </a:solidFill>
              </a:rPr>
              <a:t>Also: importer, distributor, etc.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38DDC6-3592-AA4D-8B57-139CEE960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EC85F-0D19-5842-A7B4-4979CC89B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HAI-NET Tutorial AI ACT Proposal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CEFD7-1953-1241-8BD6-A2152A2BF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00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250D4-CE66-E04E-9346-407D3A559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6CDAC-33CA-3E4A-9B86-2D0811B92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4143" y="1796143"/>
            <a:ext cx="10711543" cy="40712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dirty="0">
                <a:solidFill>
                  <a:srgbClr val="FF0000"/>
                </a:solidFill>
              </a:rPr>
              <a:t>Prohibition AI practices: </a:t>
            </a:r>
          </a:p>
          <a:p>
            <a:pPr lvl="1"/>
            <a:r>
              <a:rPr lang="en-GB" dirty="0"/>
              <a:t>manipulation, exploitation of vulnerable groups or individuals, social credit scoring by governments, remote biometric identification (with exceptions)</a:t>
            </a:r>
          </a:p>
          <a:p>
            <a:r>
              <a:rPr lang="en-GB" dirty="0">
                <a:solidFill>
                  <a:srgbClr val="FF0000"/>
                </a:solidFill>
              </a:rPr>
              <a:t>High risk AI systems</a:t>
            </a:r>
          </a:p>
          <a:p>
            <a:pPr lvl="1"/>
            <a:r>
              <a:rPr lang="en-GB" dirty="0"/>
              <a:t>Products or </a:t>
            </a:r>
            <a:r>
              <a:rPr lang="en-GB" b="1" dirty="0"/>
              <a:t>safety</a:t>
            </a:r>
            <a:r>
              <a:rPr lang="en-GB" dirty="0"/>
              <a:t> components of products regulated in EU legislative framework Annex II</a:t>
            </a:r>
          </a:p>
          <a:p>
            <a:pPr lvl="1"/>
            <a:r>
              <a:rPr lang="en-GB" dirty="0"/>
              <a:t>AI systems as defined in Annex III (focused on </a:t>
            </a:r>
            <a:r>
              <a:rPr lang="en-GB" b="1" dirty="0"/>
              <a:t>fundamental rights interferences</a:t>
            </a:r>
            <a:r>
              <a:rPr lang="en-GB" dirty="0"/>
              <a:t>)</a:t>
            </a:r>
          </a:p>
          <a:p>
            <a:r>
              <a:rPr lang="en-GB" dirty="0">
                <a:solidFill>
                  <a:srgbClr val="FF0000"/>
                </a:solidFill>
              </a:rPr>
              <a:t>Medium risk AI systems</a:t>
            </a:r>
          </a:p>
          <a:p>
            <a:pPr lvl="1"/>
            <a:r>
              <a:rPr lang="en-GB" dirty="0"/>
              <a:t>Systems interacting with natural persons</a:t>
            </a:r>
          </a:p>
          <a:p>
            <a:pPr lvl="1"/>
            <a:r>
              <a:rPr lang="en-GB" dirty="0"/>
              <a:t>Emotion recognition systems</a:t>
            </a:r>
          </a:p>
          <a:p>
            <a:pPr lvl="1"/>
            <a:r>
              <a:rPr lang="en-GB" dirty="0"/>
              <a:t>Biometric categorisation systems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A4A27-E81C-FF40-911A-15831BE04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005FF-0D0E-4E4C-B0A7-8387C1780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HAI-NET Tutorial AI ACT Proposal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76E5EE-3695-7B4F-B152-E5F5803CE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47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C89A7-0E2F-584A-AEE6-8281A810D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Connections with GDPR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C6176-103C-0049-9499-FBCBBDA92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74371"/>
            <a:ext cx="9601200" cy="409302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Often, </a:t>
            </a:r>
            <a:r>
              <a:rPr lang="en-GB" dirty="0">
                <a:solidFill>
                  <a:srgbClr val="FF0000"/>
                </a:solidFill>
              </a:rPr>
              <a:t>‘users’ </a:t>
            </a:r>
            <a:r>
              <a:rPr lang="en-GB" dirty="0"/>
              <a:t>of the AIA will be the </a:t>
            </a:r>
            <a:r>
              <a:rPr lang="en-GB" dirty="0">
                <a:solidFill>
                  <a:srgbClr val="FF0000"/>
                </a:solidFill>
              </a:rPr>
              <a:t>‘controllers’ </a:t>
            </a:r>
            <a:r>
              <a:rPr lang="en-GB" dirty="0"/>
              <a:t>of the GDPR</a:t>
            </a:r>
          </a:p>
          <a:p>
            <a:r>
              <a:rPr lang="en-GB" dirty="0"/>
              <a:t>Qualification of </a:t>
            </a:r>
            <a:r>
              <a:rPr lang="en-GB" dirty="0">
                <a:solidFill>
                  <a:srgbClr val="FF0000"/>
                </a:solidFill>
              </a:rPr>
              <a:t>high risk systems </a:t>
            </a:r>
            <a:r>
              <a:rPr lang="en-GB" dirty="0"/>
              <a:t>under the AIA is </a:t>
            </a:r>
            <a:r>
              <a:rPr lang="en-GB" dirty="0">
                <a:solidFill>
                  <a:srgbClr val="FF0000"/>
                </a:solidFill>
              </a:rPr>
              <a:t>predefined in the AIA</a:t>
            </a:r>
          </a:p>
          <a:p>
            <a:r>
              <a:rPr lang="en-GB" dirty="0"/>
              <a:t>Qualification as high risk to fundamental rights under the GDPR depends on an </a:t>
            </a:r>
            <a:r>
              <a:rPr lang="en-GB" dirty="0">
                <a:solidFill>
                  <a:srgbClr val="FF0000"/>
                </a:solidFill>
              </a:rPr>
              <a:t>impact assessment (DPIA): more granular and flexible</a:t>
            </a:r>
          </a:p>
          <a:p>
            <a:pPr lvl="1"/>
            <a:r>
              <a:rPr lang="en-GB" dirty="0"/>
              <a:t>Systems qualified as high risk in Annex III should be considered high risk in a DPIA?</a:t>
            </a:r>
          </a:p>
          <a:p>
            <a:r>
              <a:rPr lang="en-GB" dirty="0"/>
              <a:t>Qualification as high risk in AIA </a:t>
            </a:r>
            <a:r>
              <a:rPr lang="en-GB" dirty="0">
                <a:solidFill>
                  <a:srgbClr val="FF0000"/>
                </a:solidFill>
              </a:rPr>
              <a:t>does not imply lawfulness</a:t>
            </a:r>
            <a:r>
              <a:rPr lang="en-GB" dirty="0"/>
              <a:t>, this will also depend on compliance with other legislation such as GDPR (recital 41 AIA)</a:t>
            </a:r>
          </a:p>
          <a:p>
            <a:pPr lvl="1"/>
            <a:r>
              <a:rPr lang="en-GB" dirty="0"/>
              <a:t>AI systems that process personal data will have to comply with both the AIA and the GDPR, especially relevant in the case of high risk AI systems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EED14-0007-2547-942F-DC6D0A971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A7316-CACD-6E48-8D7D-53C59810E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HAI-NET Tutorial AI ACT Proposal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DDCF3-0ADE-9247-814A-4BFAD330A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78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C89A7-0E2F-584A-AEE6-8281A810D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Connections with GDPR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C6176-103C-0049-9499-FBCBBDA92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74371"/>
            <a:ext cx="9601200" cy="4093029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The GDPR provides for a ‘the </a:t>
            </a:r>
            <a:r>
              <a:rPr lang="en-GB" dirty="0">
                <a:solidFill>
                  <a:srgbClr val="FF0000"/>
                </a:solidFill>
              </a:rPr>
              <a:t>right to obtain human intervention </a:t>
            </a:r>
            <a:r>
              <a:rPr lang="en-GB" dirty="0"/>
              <a:t>on the part of the controller, to express his or her point of view and to contest the decision’ in the case of ‘a decision based solely on </a:t>
            </a:r>
            <a:r>
              <a:rPr lang="en-GB" dirty="0">
                <a:solidFill>
                  <a:srgbClr val="FF0000"/>
                </a:solidFill>
              </a:rPr>
              <a:t>automated processing</a:t>
            </a:r>
            <a:r>
              <a:rPr lang="en-GB" dirty="0"/>
              <a:t>, including profiling, which produces legal effects concerning him or her or similarly significantly affects him or her’</a:t>
            </a:r>
          </a:p>
          <a:p>
            <a:endParaRPr lang="en-GB" dirty="0"/>
          </a:p>
          <a:p>
            <a:r>
              <a:rPr lang="en-GB" dirty="0"/>
              <a:t>The AIA requires that AI systems ‘shall be </a:t>
            </a:r>
            <a:r>
              <a:rPr lang="en-GB" dirty="0">
                <a:solidFill>
                  <a:srgbClr val="FF0000"/>
                </a:solidFill>
              </a:rPr>
              <a:t>designed and developed </a:t>
            </a:r>
            <a:r>
              <a:rPr lang="en-GB" dirty="0"/>
              <a:t>in such a way, including with appropriate human-machine interface tools, that they can be </a:t>
            </a:r>
            <a:r>
              <a:rPr lang="en-GB" dirty="0">
                <a:solidFill>
                  <a:srgbClr val="FF0000"/>
                </a:solidFill>
              </a:rPr>
              <a:t>effectively overseen by natural persons </a:t>
            </a:r>
            <a:r>
              <a:rPr lang="en-GB" dirty="0"/>
              <a:t>during the period in which the AI system is in use’.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EED14-0007-2547-942F-DC6D0A971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A7316-CACD-6E48-8D7D-53C59810E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HAI-NET Tutorial AI ACT Proposal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DDCF3-0ADE-9247-814A-4BFAD330A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13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569D6-4E32-AD4D-B503-C95A7DAA4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Enforcement, individual rights, oversight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46EAB-DADB-3F49-A941-DFE3AC9A0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  <a:p>
            <a:r>
              <a:rPr lang="en-GB" dirty="0"/>
              <a:t>Steep fines when violating the requirements:</a:t>
            </a:r>
          </a:p>
          <a:p>
            <a:pPr lvl="1"/>
            <a:r>
              <a:rPr lang="en-GB" dirty="0"/>
              <a:t>Up to 30.000.000 Euro or 6% of global turnover </a:t>
            </a:r>
          </a:p>
          <a:p>
            <a:pPr lvl="2"/>
            <a:r>
              <a:rPr lang="en-GB" dirty="0"/>
              <a:t>in case of violation of the prohibition of certain AI practices in art. 5</a:t>
            </a:r>
          </a:p>
          <a:p>
            <a:pPr lvl="2"/>
            <a:r>
              <a:rPr lang="en-GB" dirty="0"/>
              <a:t>In case of violation of the requirements of data and data governance in art. 10</a:t>
            </a:r>
          </a:p>
          <a:p>
            <a:pPr lvl="1"/>
            <a:r>
              <a:rPr lang="en-GB" dirty="0"/>
              <a:t>Up to 20.000.000 euro or 4% of global turnover</a:t>
            </a:r>
          </a:p>
          <a:p>
            <a:pPr lvl="2"/>
            <a:r>
              <a:rPr lang="en-GB" dirty="0"/>
              <a:t>In case of all other violations of the AIA</a:t>
            </a:r>
          </a:p>
          <a:p>
            <a:pPr lvl="1"/>
            <a:r>
              <a:rPr lang="en-GB" dirty="0"/>
              <a:t>Up to 10.000.000 euro or 2% of global turnover</a:t>
            </a:r>
          </a:p>
          <a:p>
            <a:pPr lvl="2"/>
            <a:r>
              <a:rPr lang="en-GB" dirty="0"/>
              <a:t>In case of incorrect, incomplete or misleading information to notified bodies and national competent authorities in reply to a request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8E052-8642-854E-B98B-765A1C10F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01165-3531-A84B-B283-B0A21B222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HAI-NET Tutorial AI ACT Proposal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FBF77-6F41-B344-8435-1A44BCC9C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569D6-4E32-AD4D-B503-C95A7DAA4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Enforcement, individual rights, oversight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46EAB-DADB-3F49-A941-DFE3AC9A0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AIA = administrative law, focused on oversight bodies and administrative fines </a:t>
            </a:r>
          </a:p>
          <a:p>
            <a:r>
              <a:rPr lang="en-GB" dirty="0"/>
              <a:t>Upcoming legislation will settle private law liability issues</a:t>
            </a:r>
          </a:p>
          <a:p>
            <a:r>
              <a:rPr lang="en-GB" dirty="0"/>
              <a:t>No new individual rights are attributed to natural persons </a:t>
            </a:r>
            <a:endParaRPr lang="en-BE" dirty="0"/>
          </a:p>
          <a:p>
            <a:pPr lvl="1"/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8E052-8642-854E-B98B-765A1C10F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01165-3531-A84B-B283-B0A21B222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HAI-NET Tutorial AI ACT Proposal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FBF77-6F41-B344-8435-1A44BCC9C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81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95597-EB2A-BE41-9589-D4AD1B784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What’s up?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6C72D-4129-B54B-B7C6-0A0F43377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Objectives of the Tutorial</a:t>
            </a:r>
          </a:p>
          <a:p>
            <a:r>
              <a:rPr lang="en-GB" dirty="0"/>
              <a:t>Architecture of the proposed Act</a:t>
            </a:r>
          </a:p>
          <a:p>
            <a:r>
              <a:rPr lang="en-GB" dirty="0"/>
              <a:t>Connection with GDPR</a:t>
            </a:r>
          </a:p>
          <a:p>
            <a:r>
              <a:rPr lang="en-GB" dirty="0"/>
              <a:t>Enforcement, individual rights, oversight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1C766-6D30-8F4C-A3C4-228ABB78A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3E98C4-1A60-9740-A596-532ADFE6B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HAI-NET Tutorial AI ACT Proposal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901DB-DA4E-0F4C-8DBC-52EE9456C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9853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569D6-4E32-AD4D-B503-C95A7DAA4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Enforcement, individual rights, oversight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46EAB-DADB-3F49-A941-DFE3AC9A0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dirty="0"/>
          </a:p>
          <a:p>
            <a:pPr marL="0" indent="0">
              <a:buNone/>
            </a:pPr>
            <a:r>
              <a:rPr lang="en-GB" dirty="0"/>
              <a:t>I think it would help if a small set of rights were to be attributed to natural persons, while also including some collective rights: </a:t>
            </a:r>
            <a:endParaRPr lang="en-BE" dirty="0"/>
          </a:p>
          <a:p>
            <a:pPr lvl="0"/>
            <a:r>
              <a:rPr lang="en-GB" dirty="0"/>
              <a:t>The right not to be subject to prohibited AI practices</a:t>
            </a:r>
            <a:endParaRPr lang="en-BE" dirty="0"/>
          </a:p>
          <a:p>
            <a:pPr lvl="0"/>
            <a:r>
              <a:rPr lang="en-GB" dirty="0"/>
              <a:t>The right to object to decisions made by high-risk AI systems</a:t>
            </a:r>
            <a:endParaRPr lang="en-BE" dirty="0"/>
          </a:p>
          <a:p>
            <a:pPr lvl="0"/>
            <a:r>
              <a:rPr lang="en-GB" dirty="0"/>
              <a:t>The right to file an injunction in a court of law, and to mandate that right to an NGO in case one is subjected to prohibited AI practices or to decisions made by high-risk AI systems</a:t>
            </a:r>
            <a:endParaRPr lang="en-BE" dirty="0"/>
          </a:p>
          <a:p>
            <a:pPr lvl="0"/>
            <a:r>
              <a:rPr lang="en-GB" dirty="0"/>
              <a:t>The right of dedicated NGOs to file an injunction in their own name with respect to the rights under A and B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Assuming that the upcoming AI liability framework will provide some forms of strict liability, in alignment with the product liability directive. </a:t>
            </a:r>
            <a:endParaRPr lang="en-BE" dirty="0"/>
          </a:p>
          <a:p>
            <a:pPr lvl="1"/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8E052-8642-854E-B98B-765A1C10F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01165-3531-A84B-B283-B0A21B222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HAI-NET Tutorial AI ACT Proposal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FBF77-6F41-B344-8435-1A44BCC9C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18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tatue of a person&#10;&#10;Description automatically generated">
            <a:extLst>
              <a:ext uri="{FF2B5EF4-FFF2-40B4-BE49-F238E27FC236}">
                <a16:creationId xmlns:a16="http://schemas.microsoft.com/office/drawing/2014/main" id="{75C2D434-B94D-3346-A261-F74083C6266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5706" r="1" b="2"/>
          <a:stretch/>
        </p:blipFill>
        <p:spPr>
          <a:xfrm>
            <a:off x="-1" y="10"/>
            <a:ext cx="1218865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C46CD03-D076-40A3-9AA4-2B7BB288B1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58" y="0"/>
            <a:ext cx="12192000" cy="6858000"/>
          </a:xfrm>
          <a:prstGeom prst="rect">
            <a:avLst/>
          </a:prstGeom>
          <a:gradFill flip="none" rotWithShape="1">
            <a:gsLst>
              <a:gs pos="30000">
                <a:schemeClr val="bg2">
                  <a:alpha val="75000"/>
                </a:schemeClr>
              </a:gs>
              <a:gs pos="100000">
                <a:schemeClr val="bg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8D28697-83F7-4C09-A9B2-6CAA588556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DB6C8-A16B-E042-873F-71800D092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581400"/>
          </a:xfrm>
        </p:spPr>
        <p:txBody>
          <a:bodyPr>
            <a:normAutofit/>
          </a:bodyPr>
          <a:lstStyle/>
          <a:p>
            <a:endParaRPr lang="en-GB"/>
          </a:p>
          <a:p>
            <a:endParaRPr lang="en-GB"/>
          </a:p>
          <a:p>
            <a:r>
              <a:rPr lang="en-GB" err="1"/>
              <a:t>HumanE</a:t>
            </a:r>
            <a:r>
              <a:rPr lang="en-GB"/>
              <a:t>-AI-NET</a:t>
            </a:r>
          </a:p>
          <a:p>
            <a:endParaRPr lang="en-GB"/>
          </a:p>
          <a:p>
            <a:pPr algn="r"/>
            <a:r>
              <a:rPr lang="en-GB"/>
              <a:t>AI Act: enables, prohibits, restricts</a:t>
            </a:r>
          </a:p>
          <a:p>
            <a:pPr lvl="1" algn="r"/>
            <a:r>
              <a:rPr lang="en-GB"/>
              <a:t>Reasonable?</a:t>
            </a:r>
          </a:p>
          <a:p>
            <a:pPr lvl="1" algn="r"/>
            <a:r>
              <a:rPr lang="en-GB"/>
              <a:t>Pertinent?</a:t>
            </a:r>
          </a:p>
          <a:p>
            <a:pPr lvl="1"/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8905F9-5D06-CF44-BD0A-9D47BD35A3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90650" y="6453386"/>
            <a:ext cx="1204572" cy="4046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June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E89FA-F741-CF48-9110-2B0215397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3564" y="6453386"/>
            <a:ext cx="6280830" cy="4046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HAI-NET Tutorial AI ACT Proposal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0A3B25-0E3E-A349-B363-6C9902AE6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9E57DC2-970A-4B3E-BB1C-7A09969E49DF}" type="slidenum">
              <a:rPr lang="en-US" smtClean="0"/>
              <a:pPr>
                <a:spcAft>
                  <a:spcPts val="600"/>
                </a:spcAft>
              </a:pPr>
              <a:t>21</a:t>
            </a:fld>
            <a:endParaRPr lang="en-US"/>
          </a:p>
        </p:txBody>
      </p:sp>
      <p:pic>
        <p:nvPicPr>
          <p:cNvPr id="2" name="Audio 1">
            <a:hlinkClick r:id="" action="ppaction://media"/>
            <a:extLst>
              <a:ext uri="{FF2B5EF4-FFF2-40B4-BE49-F238E27FC236}">
                <a16:creationId xmlns:a16="http://schemas.microsoft.com/office/drawing/2014/main" id="{9E67D1AC-E2F2-2D42-A07E-C4DCA622730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163300" y="582930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071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00"/>
    </mc:Choice>
    <mc:Fallback xmlns="">
      <p:transition spd="slow" advTm="175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B8CE8-0FF2-794E-9C02-EC89448F4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1BD7B-CA32-6D4F-B801-5497B6489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Please check the audio-slides on </a:t>
            </a:r>
            <a:r>
              <a:rPr lang="en-GB" dirty="0" err="1"/>
              <a:t>webdav</a:t>
            </a:r>
            <a:endParaRPr lang="en-GB" dirty="0"/>
          </a:p>
          <a:p>
            <a:r>
              <a:rPr lang="en-GB" dirty="0"/>
              <a:t>Do not hesitate to raise whatever questions these audio-slides generate</a:t>
            </a:r>
          </a:p>
          <a:p>
            <a:r>
              <a:rPr lang="en-GB" dirty="0"/>
              <a:t>Or any use cases or missing links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D7C7C4-0233-9C4D-8279-992AB40A4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E54C8-5375-ED44-B2F5-8EA07F6D5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HAI-NET Tutorial AI ACT Proposal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D488F-A44B-8248-8E3F-DEC69B7D0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77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2B854-819E-4047-82DE-0455E1251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Objectives of the Tutorial</a:t>
            </a:r>
            <a:br>
              <a:rPr lang="en-GB" dirty="0"/>
            </a:br>
            <a:r>
              <a:rPr lang="en-GB" sz="2800" dirty="0"/>
              <a:t>[notably including the study of </a:t>
            </a:r>
            <a:r>
              <a:rPr lang="en-GB" sz="2800"/>
              <a:t>the audio-slides</a:t>
            </a:r>
            <a:r>
              <a:rPr lang="en-GB" sz="2800" dirty="0"/>
              <a:t>]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6B715-190C-F74F-A76B-4CD7F8A95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An in-depth first analysis of the proposed AI Act</a:t>
            </a:r>
          </a:p>
          <a:p>
            <a:pPr lvl="1"/>
            <a:r>
              <a:rPr lang="en-GB" dirty="0"/>
              <a:t>Addressing the kinds of issues developers within the HAI NET face</a:t>
            </a:r>
          </a:p>
          <a:p>
            <a:pPr lvl="1"/>
            <a:r>
              <a:rPr lang="en-GB" dirty="0"/>
              <a:t>Showing the complexity of the legislative ecosystem</a:t>
            </a:r>
          </a:p>
          <a:p>
            <a:pPr lvl="1"/>
            <a:r>
              <a:rPr lang="en-GB" dirty="0"/>
              <a:t>Highlighting the objectives of the Act</a:t>
            </a:r>
          </a:p>
          <a:p>
            <a:pPr lvl="1"/>
            <a:r>
              <a:rPr lang="en-GB" dirty="0"/>
              <a:t>Giving a taste of the salience of its obligations</a:t>
            </a:r>
          </a:p>
          <a:p>
            <a:pPr lvl="1"/>
            <a:r>
              <a:rPr lang="en-GB" dirty="0"/>
              <a:t>Commenting on enforcement issues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C8E16-65BB-F244-B96C-BAC91DB08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ECB3D-C776-0645-A92A-D382CD17A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HAI-NET Tutorial AI ACT Proposal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0ADB1-22D6-7141-9E2D-4672FA7F8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18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93330-9C1C-124A-8D31-979DA8167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8111-F08C-2E49-8006-DA65B7262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676400"/>
            <a:ext cx="10395857" cy="4191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Impressive:</a:t>
            </a:r>
          </a:p>
          <a:p>
            <a:r>
              <a:rPr lang="en-GB" dirty="0">
                <a:solidFill>
                  <a:srgbClr val="FF0000"/>
                </a:solidFill>
              </a:rPr>
              <a:t>Twofold aim: </a:t>
            </a:r>
          </a:p>
          <a:p>
            <a:pPr lvl="1"/>
            <a:r>
              <a:rPr lang="en-GB" dirty="0"/>
              <a:t>protection against threats to safety </a:t>
            </a:r>
          </a:p>
          <a:p>
            <a:pPr lvl="1"/>
            <a:r>
              <a:rPr lang="en-GB" dirty="0"/>
              <a:t>protection against threats to fundamental rights</a:t>
            </a:r>
          </a:p>
          <a:p>
            <a:r>
              <a:rPr lang="en-GB" dirty="0">
                <a:solidFill>
                  <a:srgbClr val="FF0000"/>
                </a:solidFill>
              </a:rPr>
              <a:t>Considering the landscape of existing and upcoming legislation</a:t>
            </a:r>
          </a:p>
          <a:p>
            <a:pPr lvl="1"/>
            <a:r>
              <a:rPr lang="en-GB" dirty="0"/>
              <a:t>dedicated legislation for potentially unsafe products (machinery, toys, aircraft etc)</a:t>
            </a:r>
          </a:p>
          <a:p>
            <a:pPr lvl="1"/>
            <a:r>
              <a:rPr lang="en-GB" dirty="0"/>
              <a:t>Charter of Fundamental Rights of the EU</a:t>
            </a:r>
          </a:p>
          <a:p>
            <a:pPr lvl="1"/>
            <a:r>
              <a:rPr lang="en-GB" dirty="0"/>
              <a:t>GDPR, </a:t>
            </a:r>
            <a:r>
              <a:rPr lang="en-GB" dirty="0" err="1"/>
              <a:t>ePrivacy</a:t>
            </a:r>
            <a:r>
              <a:rPr lang="en-GB" dirty="0"/>
              <a:t> Regulation (upcoming)</a:t>
            </a:r>
          </a:p>
          <a:p>
            <a:r>
              <a:rPr lang="en-GB" dirty="0">
                <a:solidFill>
                  <a:srgbClr val="FF0000"/>
                </a:solidFill>
              </a:rPr>
              <a:t>Part of a major legislative program</a:t>
            </a:r>
          </a:p>
          <a:p>
            <a:pPr lvl="1"/>
            <a:r>
              <a:rPr lang="en-GB" dirty="0"/>
              <a:t>DSA, DMA, DGA (proposals ‘released’ in 2020)</a:t>
            </a:r>
          </a:p>
          <a:p>
            <a:pPr lvl="1"/>
            <a:r>
              <a:rPr lang="en-GB" dirty="0"/>
              <a:t>Data Act and Liability regime still upcoming in 2021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F8E1F-C5C2-6D44-B9DC-EB4D312B1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0FC91-22E2-CB43-8D1C-99EC8A967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HAI-NET Tutorial AI ACT Proposal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7E8C6-7482-1341-B366-ECB13009E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5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93330-9C1C-124A-8D31-979DA8167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8111-F08C-2E49-8006-DA65B7262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76400"/>
            <a:ext cx="10874829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The architecture of the AIA is </a:t>
            </a:r>
            <a:r>
              <a:rPr lang="en-GB" b="1" dirty="0">
                <a:solidFill>
                  <a:srgbClr val="FF0000"/>
                </a:solidFill>
              </a:rPr>
              <a:t>as simple as possible, but not simpler:</a:t>
            </a:r>
            <a:endParaRPr lang="en-BE" b="1" dirty="0">
              <a:solidFill>
                <a:srgbClr val="FF0000"/>
              </a:solidFill>
            </a:endParaRPr>
          </a:p>
          <a:p>
            <a:pPr lvl="0"/>
            <a:r>
              <a:rPr lang="en-GB" dirty="0"/>
              <a:t>It deploys a broad definition of AI systems to offer broad protection</a:t>
            </a:r>
            <a:endParaRPr lang="en-BE" dirty="0"/>
          </a:p>
          <a:p>
            <a:pPr lvl="0"/>
            <a:r>
              <a:rPr lang="en-GB" dirty="0"/>
              <a:t>It distinguishes between high risk systems, medium risk systems and other systems</a:t>
            </a:r>
            <a:endParaRPr lang="en-BE" dirty="0"/>
          </a:p>
          <a:p>
            <a:pPr lvl="0"/>
            <a:r>
              <a:rPr lang="en-GB" dirty="0"/>
              <a:t>On top of that it defines four prohibited AI practices</a:t>
            </a:r>
            <a:endParaRPr lang="en-BE" dirty="0"/>
          </a:p>
          <a:p>
            <a:pPr lvl="0"/>
            <a:r>
              <a:rPr lang="en-GB" dirty="0"/>
              <a:t>Not applicable to the military</a:t>
            </a:r>
            <a:endParaRPr lang="en-BE" dirty="0"/>
          </a:p>
          <a:p>
            <a:pPr lvl="0"/>
            <a:r>
              <a:rPr lang="en-GB" dirty="0"/>
              <a:t>No new individual rights are attributed</a:t>
            </a:r>
            <a:endParaRPr lang="en-BE" dirty="0"/>
          </a:p>
          <a:p>
            <a:pPr lvl="0"/>
            <a:r>
              <a:rPr lang="en-GB" dirty="0"/>
              <a:t>Obligations are imposed mainly on providers</a:t>
            </a:r>
            <a:endParaRPr lang="en-BE" dirty="0"/>
          </a:p>
          <a:p>
            <a:pPr lvl="0"/>
            <a:r>
              <a:rPr lang="en-GB" dirty="0"/>
              <a:t>High risk systems are defined as such due to threats to safety or to fundamental rights</a:t>
            </a:r>
            <a:endParaRPr lang="en-BE" dirty="0"/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F8E1F-C5C2-6D44-B9DC-EB4D312B1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0FC91-22E2-CB43-8D1C-99EC8A967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HAI-NET Tutorial AI ACT Proposal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7E8C6-7482-1341-B366-ECB13009E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56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93330-9C1C-124A-8D31-979DA8167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8111-F08C-2E49-8006-DA65B7262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76400"/>
            <a:ext cx="10874829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endParaRPr lang="en-GB" sz="2200" dirty="0"/>
          </a:p>
          <a:p>
            <a:r>
              <a:rPr lang="en-GB" sz="2200" dirty="0"/>
              <a:t>The focus is on </a:t>
            </a:r>
          </a:p>
          <a:p>
            <a:pPr lvl="1"/>
            <a:r>
              <a:rPr lang="en-GB" sz="2200" i="1" dirty="0"/>
              <a:t>high risk systems</a:t>
            </a:r>
            <a:r>
              <a:rPr lang="en-GB" sz="2200" dirty="0"/>
              <a:t> and </a:t>
            </a:r>
          </a:p>
          <a:p>
            <a:pPr lvl="1"/>
            <a:r>
              <a:rPr lang="en-GB" sz="2200" i="1" dirty="0"/>
              <a:t>the requirements they must meet</a:t>
            </a:r>
            <a:r>
              <a:rPr lang="en-GB" sz="2200" dirty="0"/>
              <a:t> </a:t>
            </a:r>
          </a:p>
          <a:p>
            <a:pPr lvl="2"/>
            <a:r>
              <a:rPr lang="en-GB" sz="1900" dirty="0"/>
              <a:t>to become available on the EU market and/or </a:t>
            </a:r>
          </a:p>
          <a:p>
            <a:pPr lvl="2"/>
            <a:r>
              <a:rPr lang="en-GB" sz="1900" dirty="0"/>
              <a:t>to be put into service and/or </a:t>
            </a:r>
          </a:p>
          <a:p>
            <a:pPr lvl="2"/>
            <a:r>
              <a:rPr lang="en-GB" sz="1900" dirty="0"/>
              <a:t>to be used.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F8E1F-C5C2-6D44-B9DC-EB4D312B1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0FC91-22E2-CB43-8D1C-99EC8A967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HAI-NET Tutorial AI ACT Proposal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7E8C6-7482-1341-B366-ECB13009E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218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93330-9C1C-124A-8D31-979DA8167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8111-F08C-2E49-8006-DA65B7262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76400"/>
            <a:ext cx="10874829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r>
              <a:rPr lang="en-GB" dirty="0"/>
              <a:t>The focus of these requirements seems to be on 4R* AI systems: </a:t>
            </a:r>
          </a:p>
          <a:p>
            <a:pPr lvl="1"/>
            <a:r>
              <a:rPr lang="en-GB" dirty="0"/>
              <a:t>part of the requirements </a:t>
            </a:r>
            <a:r>
              <a:rPr lang="en-GB" dirty="0">
                <a:solidFill>
                  <a:srgbClr val="FF0000"/>
                </a:solidFill>
              </a:rPr>
              <a:t>see to it that </a:t>
            </a:r>
            <a:r>
              <a:rPr lang="en-GB" dirty="0"/>
              <a:t>the </a:t>
            </a:r>
            <a:r>
              <a:rPr lang="en-GB" dirty="0">
                <a:solidFill>
                  <a:srgbClr val="FF0000"/>
                </a:solidFill>
              </a:rPr>
              <a:t>claimed functionality </a:t>
            </a:r>
            <a:r>
              <a:rPr lang="en-GB" dirty="0"/>
              <a:t>of these systems is verified, validated and tested before becoming available, while </a:t>
            </a:r>
          </a:p>
          <a:p>
            <a:pPr lvl="1"/>
            <a:r>
              <a:rPr lang="en-GB" dirty="0"/>
              <a:t>other requirements </a:t>
            </a:r>
            <a:r>
              <a:rPr lang="en-GB" dirty="0">
                <a:solidFill>
                  <a:srgbClr val="FF0000"/>
                </a:solidFill>
              </a:rPr>
              <a:t>see to it that </a:t>
            </a:r>
            <a:r>
              <a:rPr lang="en-GB" dirty="0"/>
              <a:t>providers anticipate the </a:t>
            </a:r>
            <a:r>
              <a:rPr lang="en-GB" dirty="0">
                <a:solidFill>
                  <a:srgbClr val="FF0000"/>
                </a:solidFill>
              </a:rPr>
              <a:t>use for other purposes </a:t>
            </a:r>
            <a:r>
              <a:rPr lang="en-GB" dirty="0"/>
              <a:t>and prevent or mitigate ensuing threats to safety and fundamental rights. </a:t>
            </a:r>
            <a:endParaRPr lang="en-BE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*resilient, robust, reliable, and responsible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F8E1F-C5C2-6D44-B9DC-EB4D312B1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0FC91-22E2-CB43-8D1C-99EC8A967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HAI-NET Tutorial AI ACT Proposal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7E8C6-7482-1341-B366-ECB13009E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982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93330-9C1C-124A-8D31-979DA8167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8111-F08C-2E49-8006-DA65B7262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76400"/>
            <a:ext cx="10874829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r>
              <a:rPr lang="en-GB" dirty="0"/>
              <a:t>Resilient – fit for its ‘intended purpose’ (= claimed functionality)</a:t>
            </a:r>
          </a:p>
          <a:p>
            <a:pPr lvl="0"/>
            <a:endParaRPr lang="en-BE" dirty="0"/>
          </a:p>
          <a:p>
            <a:pPr lvl="0"/>
            <a:r>
              <a:rPr lang="en-GB" dirty="0"/>
              <a:t>Robust – dependable over the course of time (e.g. post market monitoring)</a:t>
            </a:r>
            <a:endParaRPr lang="en-BE" dirty="0"/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F8E1F-C5C2-6D44-B9DC-EB4D312B1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0FC91-22E2-CB43-8D1C-99EC8A967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HAI-NET Tutorial AI ACT Proposal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7E8C6-7482-1341-B366-ECB13009E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611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93330-9C1C-124A-8D31-979DA8167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8111-F08C-2E49-8006-DA65B7262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630" y="1676400"/>
            <a:ext cx="11125200" cy="4191000"/>
          </a:xfrm>
        </p:spPr>
        <p:txBody>
          <a:bodyPr>
            <a:normAutofit/>
          </a:bodyPr>
          <a:lstStyle/>
          <a:p>
            <a:pPr lvl="0"/>
            <a:r>
              <a:rPr lang="en-GB" dirty="0">
                <a:solidFill>
                  <a:srgbClr val="FF0000"/>
                </a:solidFill>
              </a:rPr>
              <a:t>Reliable – trustworthy as to design and use, based on:</a:t>
            </a:r>
            <a:endParaRPr lang="en-BE" dirty="0">
              <a:solidFill>
                <a:srgbClr val="FF0000"/>
              </a:solidFill>
            </a:endParaRPr>
          </a:p>
          <a:p>
            <a:pPr lvl="1"/>
            <a:r>
              <a:rPr lang="en-GB" dirty="0"/>
              <a:t>Risk management both when used </a:t>
            </a:r>
          </a:p>
          <a:p>
            <a:pPr lvl="2"/>
            <a:r>
              <a:rPr lang="en-GB" dirty="0"/>
              <a:t>for ‘intended purpose’ and </a:t>
            </a:r>
          </a:p>
          <a:p>
            <a:pPr lvl="2"/>
            <a:r>
              <a:rPr lang="en-GB" dirty="0"/>
              <a:t>for ‘reasonably foreseeable misuse’</a:t>
            </a:r>
            <a:endParaRPr lang="en-BE" dirty="0"/>
          </a:p>
          <a:p>
            <a:pPr lvl="1"/>
            <a:r>
              <a:rPr lang="en-GB" dirty="0"/>
              <a:t>Data and data governance (e.g. high standards for training, validation and test data)</a:t>
            </a:r>
            <a:endParaRPr lang="en-BE" dirty="0"/>
          </a:p>
          <a:p>
            <a:pPr lvl="1"/>
            <a:r>
              <a:rPr lang="en-GB" dirty="0"/>
              <a:t>Human oversight (e.g. high standards for natural persons tasked with oversight)</a:t>
            </a:r>
            <a:endParaRPr lang="en-BE" dirty="0"/>
          </a:p>
          <a:p>
            <a:pPr lvl="1"/>
            <a:r>
              <a:rPr lang="en-GB" dirty="0"/>
              <a:t>Performance metrics, robustness and cyber security (e.g. high quality standards)</a:t>
            </a:r>
            <a:endParaRPr lang="en-BE" dirty="0"/>
          </a:p>
          <a:p>
            <a:pPr lvl="1"/>
            <a:r>
              <a:rPr lang="en-GB" dirty="0"/>
              <a:t>Quality management (e.g. documented strategy for conformity assessment)</a:t>
            </a:r>
            <a:endParaRPr lang="en-BE" dirty="0"/>
          </a:p>
          <a:p>
            <a:pPr lvl="1"/>
            <a:r>
              <a:rPr lang="en-GB" dirty="0"/>
              <a:t>Post market monitoring (e.g. sustained accountability)</a:t>
            </a:r>
            <a:endParaRPr lang="en-BE" dirty="0"/>
          </a:p>
          <a:p>
            <a:pPr lvl="1"/>
            <a:r>
              <a:rPr lang="en-GB" dirty="0"/>
              <a:t>Proper documentation (e.g. including automatically generated logs)</a:t>
            </a:r>
            <a:endParaRPr lang="en-BE" dirty="0"/>
          </a:p>
          <a:p>
            <a:pPr lvl="0"/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F8E1F-C5C2-6D44-B9DC-EB4D312B1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0FC91-22E2-CB43-8D1C-99EC8A967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HAI-NET Tutorial AI ACT Proposal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7E8C6-7482-1341-B366-ECB13009E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098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ijsnijden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93BF942E50F049A9EF0013C56E0E0F" ma:contentTypeVersion="7" ma:contentTypeDescription="Create a new document." ma:contentTypeScope="" ma:versionID="d17cd62f77dc1e5e993a2acec688089d">
  <xsd:schema xmlns:xsd="http://www.w3.org/2001/XMLSchema" xmlns:xs="http://www.w3.org/2001/XMLSchema" xmlns:p="http://schemas.microsoft.com/office/2006/metadata/properties" xmlns:ns2="69d91f16-7083-4465-96b7-cfa596842426" xmlns:ns3="8906126e-c50c-43e7-80be-ce9d2d8cf778" targetNamespace="http://schemas.microsoft.com/office/2006/metadata/properties" ma:root="true" ma:fieldsID="5c9af6f19f9e5831abfb3e18b02a70a1" ns2:_="" ns3:_="">
    <xsd:import namespace="69d91f16-7083-4465-96b7-cfa596842426"/>
    <xsd:import namespace="8906126e-c50c-43e7-80be-ce9d2d8cf77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d91f16-7083-4465-96b7-cfa59684242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06126e-c50c-43e7-80be-ce9d2d8cf7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55EB424-8B2D-429B-916E-8CD0F2359EFC}">
  <ds:schemaRefs>
    <ds:schemaRef ds:uri="69d91f16-7083-4465-96b7-cfa596842426"/>
    <ds:schemaRef ds:uri="http://purl.org/dc/elements/1.1/"/>
    <ds:schemaRef ds:uri="http://www.w3.org/XML/1998/namespace"/>
    <ds:schemaRef ds:uri="http://schemas.openxmlformats.org/package/2006/metadata/core-properties"/>
    <ds:schemaRef ds:uri="http://purl.org/dc/dcmitype/"/>
    <ds:schemaRef ds:uri="8906126e-c50c-43e7-80be-ce9d2d8cf778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FCAFE6B-BB2D-47E7-BB00-FE6CD554E9D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AFC34A-203A-4CA6-B354-FD5B0242EA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d91f16-7083-4465-96b7-cfa596842426"/>
    <ds:schemaRef ds:uri="8906126e-c50c-43e7-80be-ce9d2d8cf7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808</TotalTime>
  <Words>1633</Words>
  <Application>Microsoft Macintosh PowerPoint</Application>
  <PresentationFormat>Widescreen</PresentationFormat>
  <Paragraphs>240</Paragraphs>
  <Slides>22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Britannic Bold</vt:lpstr>
      <vt:lpstr>Broadway</vt:lpstr>
      <vt:lpstr>Calibri</vt:lpstr>
      <vt:lpstr>Franklin Gothic Book</vt:lpstr>
      <vt:lpstr>Futura Medium</vt:lpstr>
      <vt:lpstr>Bijsnijden</vt:lpstr>
      <vt:lpstr>AI Act Overview of Proposal 21 April 21</vt:lpstr>
      <vt:lpstr>What’s up?</vt:lpstr>
      <vt:lpstr>Objectives of the Tutorial [notably including the study of the audio-slides]</vt:lpstr>
      <vt:lpstr>Architecture</vt:lpstr>
      <vt:lpstr>Architecture</vt:lpstr>
      <vt:lpstr>Architecture</vt:lpstr>
      <vt:lpstr>Architecture</vt:lpstr>
      <vt:lpstr>Architecture</vt:lpstr>
      <vt:lpstr>Architecture</vt:lpstr>
      <vt:lpstr>Architecture</vt:lpstr>
      <vt:lpstr>Architecture</vt:lpstr>
      <vt:lpstr>Architecture</vt:lpstr>
      <vt:lpstr>Architecture</vt:lpstr>
      <vt:lpstr>Architecture</vt:lpstr>
      <vt:lpstr>Architecture</vt:lpstr>
      <vt:lpstr>Connections with GDPR</vt:lpstr>
      <vt:lpstr>Connections with GDPR</vt:lpstr>
      <vt:lpstr>Enforcement, individual rights, oversight  </vt:lpstr>
      <vt:lpstr>Enforcement, individual rights, oversight  </vt:lpstr>
      <vt:lpstr>Enforcement, individual rights, oversight  </vt:lpstr>
      <vt:lpstr>PowerPoint Presentation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legal basis  art. 6 GDPR</dc:title>
  <dc:creator>Mireille HILDEBRANDT</dc:creator>
  <cp:lastModifiedBy>Mireille HILDEBRANDT</cp:lastModifiedBy>
  <cp:revision>10</cp:revision>
  <dcterms:created xsi:type="dcterms:W3CDTF">2020-09-10T14:27:08Z</dcterms:created>
  <dcterms:modified xsi:type="dcterms:W3CDTF">2021-06-24T13:17:52Z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0x0101000893BF942E50F049A9EF0013C56E0E0F</vt:lpwstr>
  </property>
</Properties>
</file>