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56" r:id="rId5"/>
    <p:sldId id="400" r:id="rId6"/>
    <p:sldId id="410" r:id="rId7"/>
    <p:sldId id="411" r:id="rId8"/>
    <p:sldId id="401" r:id="rId9"/>
    <p:sldId id="412" r:id="rId10"/>
    <p:sldId id="413" r:id="rId11"/>
    <p:sldId id="414" r:id="rId12"/>
    <p:sldId id="406" r:id="rId13"/>
    <p:sldId id="407" r:id="rId14"/>
    <p:sldId id="409" r:id="rId15"/>
    <p:sldId id="403" r:id="rId16"/>
    <p:sldId id="415" r:id="rId17"/>
    <p:sldId id="405" r:id="rId18"/>
    <p:sldId id="404" r:id="rId19"/>
    <p:sldId id="39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C5EE60-92D4-1B40-BDFA-C428C97844FB}" v="16" dt="2020-12-06T13:07:25.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300"/>
    <p:restoredTop sz="94575"/>
  </p:normalViewPr>
  <p:slideViewPr>
    <p:cSldViewPr snapToGrid="0" snapToObjects="1">
      <p:cViewPr varScale="1">
        <p:scale>
          <a:sx n="111" d="100"/>
          <a:sy n="111" d="100"/>
        </p:scale>
        <p:origin x="248" y="20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298E48-E65E-8F48-A590-EE82FDF6AEB4}" type="datetimeFigureOut">
              <a:rPr lang="en-GB" smtClean="0"/>
              <a:t>07/12/2020</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D7523-5E5A-F54F-975E-DF0501C22D43}" type="slidenum">
              <a:rPr lang="en-GB" smtClean="0"/>
              <a:t>‹#›</a:t>
            </a:fld>
            <a:endParaRPr lang="en-GB"/>
          </a:p>
        </p:txBody>
      </p:sp>
    </p:spTree>
    <p:extLst>
      <p:ext uri="{BB962C8B-B14F-4D97-AF65-F5344CB8AC3E}">
        <p14:creationId xmlns:p14="http://schemas.microsoft.com/office/powerpoint/2010/main" val="986032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nl-NL"/>
              <a:t>Titelstijl van model bewerken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r>
              <a:rPr lang="en-US"/>
              <a:t>Fall 2020</a:t>
            </a:r>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en-US"/>
              <a:t>HumanE-AI-NET Tutorial Legal Protection by Design</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r>
              <a:rPr lang="en-US"/>
              <a:t>Fall 2020</a:t>
            </a:r>
            <a:endParaRPr lang="en-US" dirty="0"/>
          </a:p>
        </p:txBody>
      </p:sp>
      <p:sp>
        <p:nvSpPr>
          <p:cNvPr id="5" name="Footer Placeholder 4"/>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nl-NL"/>
              <a:t>Titelstijl van model bewerken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r>
              <a:rPr lang="en-US"/>
              <a:t>Fall 2020</a:t>
            </a:r>
            <a:endParaRPr lang="en-US" dirty="0"/>
          </a:p>
        </p:txBody>
      </p:sp>
      <p:sp>
        <p:nvSpPr>
          <p:cNvPr id="5" name="Footer Placeholder 4"/>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atin typeface="Broadway" pitchFamily="82" charset="77"/>
              </a:defRPr>
            </a:lvl1pPr>
          </a:lstStyle>
          <a:p>
            <a:r>
              <a:rPr lang="nl-NL" dirty="0"/>
              <a:t>Titelstijl van model bewerken</a:t>
            </a:r>
            <a:endParaRPr lang="en-US" dirty="0"/>
          </a:p>
        </p:txBody>
      </p:sp>
      <p:sp>
        <p:nvSpPr>
          <p:cNvPr id="3" name="Content Placeholder 2"/>
          <p:cNvSpPr>
            <a:spLocks noGrp="1"/>
          </p:cNvSpPr>
          <p:nvPr>
            <p:ph idx="1"/>
          </p:nvPr>
        </p:nvSpPr>
        <p:spPr/>
        <p:txBody>
          <a:bodyPr/>
          <a:lstStyle>
            <a:lvl1pPr>
              <a:defRPr>
                <a:latin typeface="Futura Medium" panose="020B0602020204020303" pitchFamily="34" charset="-79"/>
                <a:cs typeface="Futura Medium" panose="020B0602020204020303" pitchFamily="34" charset="-79"/>
              </a:defRPr>
            </a:lvl1pPr>
            <a:lvl2pPr>
              <a:defRPr>
                <a:latin typeface="Futura Medium" panose="020B0602020204020303" pitchFamily="34" charset="-79"/>
                <a:cs typeface="Futura Medium" panose="020B0602020204020303" pitchFamily="34" charset="-79"/>
              </a:defRPr>
            </a:lvl2pPr>
            <a:lvl3pPr>
              <a:defRPr>
                <a:latin typeface="Futura Medium" panose="020B0602020204020303" pitchFamily="34" charset="-79"/>
                <a:cs typeface="Futura Medium" panose="020B0602020204020303" pitchFamily="34" charset="-79"/>
              </a:defRPr>
            </a:lvl3pPr>
            <a:lvl4pPr>
              <a:defRPr>
                <a:latin typeface="Futura Medium" panose="020B0602020204020303" pitchFamily="34" charset="-79"/>
                <a:cs typeface="Futura Medium" panose="020B0602020204020303" pitchFamily="34" charset="-79"/>
              </a:defRPr>
            </a:lvl4pPr>
            <a:lvl5pPr>
              <a:defRPr>
                <a:latin typeface="Futura Medium" panose="020B0602020204020303" pitchFamily="34" charset="-79"/>
                <a:cs typeface="Futura Medium" panose="020B0602020204020303" pitchFamily="34" charset="-79"/>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r>
              <a:rPr lang="en-US"/>
              <a:t>Fall 2020</a:t>
            </a:r>
            <a:endParaRPr lang="en-US" dirty="0"/>
          </a:p>
        </p:txBody>
      </p:sp>
      <p:sp>
        <p:nvSpPr>
          <p:cNvPr id="5" name="Footer Placeholder 4"/>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nl-NL"/>
              <a:t>Titelstijl van model bewerken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r>
              <a:rPr lang="en-US"/>
              <a:t>Fall 2020</a:t>
            </a:r>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en-US"/>
              <a:t>HumanE-AI-NET Tutorial Legal Protection by Design</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NL"/>
              <a:t>Titelstijl van model bewerken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r>
              <a:rPr lang="en-US"/>
              <a:t>Fall 2020</a:t>
            </a:r>
            <a:endParaRPr lang="en-US" dirty="0"/>
          </a:p>
        </p:txBody>
      </p:sp>
      <p:sp>
        <p:nvSpPr>
          <p:cNvPr id="6" name="Footer Placeholder 5"/>
          <p:cNvSpPr>
            <a:spLocks noGrp="1"/>
          </p:cNvSpPr>
          <p:nvPr>
            <p:ph type="ftr" sz="quarter" idx="11"/>
          </p:nvPr>
        </p:nvSpPr>
        <p:spPr/>
        <p:txBody>
          <a:bodyPr/>
          <a:lstStyle/>
          <a:p>
            <a:r>
              <a:rPr lang="en-US"/>
              <a:t>HumanE-AI-NET Tutorial Legal Protection by Design</a:t>
            </a:r>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nl-NL"/>
              <a:t>Titelstijl van model bewerken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r>
              <a:rPr lang="en-US"/>
              <a:t>Fall 2020</a:t>
            </a:r>
            <a:endParaRPr lang="en-US" dirty="0"/>
          </a:p>
        </p:txBody>
      </p:sp>
      <p:sp>
        <p:nvSpPr>
          <p:cNvPr id="8" name="Footer Placeholder 7"/>
          <p:cNvSpPr>
            <a:spLocks noGrp="1"/>
          </p:cNvSpPr>
          <p:nvPr>
            <p:ph type="ftr" sz="quarter" idx="11"/>
          </p:nvPr>
        </p:nvSpPr>
        <p:spPr/>
        <p:txBody>
          <a:bodyPr/>
          <a:lstStyle/>
          <a:p>
            <a:r>
              <a:rPr lang="en-US"/>
              <a:t>HumanE-AI-NET Tutorial Legal Protection by Design</a:t>
            </a:r>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Date Placeholder 2"/>
          <p:cNvSpPr>
            <a:spLocks noGrp="1"/>
          </p:cNvSpPr>
          <p:nvPr>
            <p:ph type="dt" sz="half" idx="10"/>
          </p:nvPr>
        </p:nvSpPr>
        <p:spPr/>
        <p:txBody>
          <a:bodyPr/>
          <a:lstStyle/>
          <a:p>
            <a:r>
              <a:rPr lang="en-US"/>
              <a:t>Fall 2020</a:t>
            </a:r>
            <a:endParaRPr lang="en-US" dirty="0"/>
          </a:p>
        </p:txBody>
      </p:sp>
      <p:sp>
        <p:nvSpPr>
          <p:cNvPr id="4" name="Footer Placeholder 3"/>
          <p:cNvSpPr>
            <a:spLocks noGrp="1"/>
          </p:cNvSpPr>
          <p:nvPr>
            <p:ph type="ftr" sz="quarter" idx="11"/>
          </p:nvPr>
        </p:nvSpPr>
        <p:spPr/>
        <p:txBody>
          <a:bodyPr/>
          <a:lstStyle/>
          <a:p>
            <a:r>
              <a:rPr lang="en-US"/>
              <a:t>HumanE-AI-NET Tutorial Legal Protection by Design</a:t>
            </a:r>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Fall 2020</a:t>
            </a:r>
            <a:endParaRPr lang="en-US" dirty="0"/>
          </a:p>
        </p:txBody>
      </p:sp>
      <p:sp>
        <p:nvSpPr>
          <p:cNvPr id="3" name="Footer Placeholder 2"/>
          <p:cNvSpPr>
            <a:spLocks noGrp="1"/>
          </p:cNvSpPr>
          <p:nvPr>
            <p:ph type="ftr" sz="quarter" idx="11"/>
          </p:nvPr>
        </p:nvSpPr>
        <p:spPr/>
        <p:txBody>
          <a:bodyPr/>
          <a:lstStyle/>
          <a:p>
            <a:r>
              <a:rPr lang="en-US"/>
              <a:t>HumanE-AI-NET Tutorial Legal Protection by Design</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nl-NL"/>
              <a:t>Titelstijl van model bewerken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r>
              <a:rPr lang="en-US"/>
              <a:t>Fall 2020</a:t>
            </a:r>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HumanE-AI-NET Tutorial Legal Protection by Design</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nl-NL"/>
              <a:t>Titelstijl van model bewerken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r>
              <a:rPr lang="en-US"/>
              <a:t>Fall 2020</a:t>
            </a:r>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HumanE-AI-NET Tutorial Legal Protection by Design</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nl-NL"/>
              <a:t>Titelstijl van model bewerken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r>
              <a:rPr lang="en-US"/>
              <a:t>Fall 2020</a:t>
            </a:r>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r>
              <a:rPr lang="en-US"/>
              <a:t>HumanE-AI-NET Tutorial Legal Protection by Design</a:t>
            </a:r>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hyperlink" Target="https://www.nature.com/articles/s41591-020-1034-x"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hyperlink" Target="https://www.nature.com/articles/s41591-020-1037-7"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2">
            <a:extLst>
              <a:ext uri="{FF2B5EF4-FFF2-40B4-BE49-F238E27FC236}">
                <a16:creationId xmlns:a16="http://schemas.microsoft.com/office/drawing/2014/main" id="{A77A6167-FCC5-49E8-B280-CECAF151E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F84046EA-4273-437E-9DE5-5AEE713C3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el 1"/>
          <p:cNvSpPr>
            <a:spLocks noGrp="1"/>
          </p:cNvSpPr>
          <p:nvPr>
            <p:ph type="ctrTitle"/>
          </p:nvPr>
        </p:nvSpPr>
        <p:spPr>
          <a:xfrm>
            <a:off x="1478522" y="1480930"/>
            <a:ext cx="5301138" cy="3254321"/>
          </a:xfrm>
        </p:spPr>
        <p:txBody>
          <a:bodyPr>
            <a:normAutofit/>
          </a:bodyPr>
          <a:lstStyle/>
          <a:p>
            <a:pPr algn="l"/>
            <a:r>
              <a:rPr lang="en-GB" sz="4400" dirty="0">
                <a:latin typeface="Britannic Bold" panose="020B0903060703020204" pitchFamily="34" charset="77"/>
                <a:ea typeface="Bauhaus 93" charset="0"/>
                <a:cs typeface="Bauhaus 93" charset="0"/>
              </a:rPr>
              <a:t>Developers</a:t>
            </a:r>
            <a:br>
              <a:rPr lang="en-GB" sz="4400" dirty="0">
                <a:latin typeface="Britannic Bold" panose="020B0903060703020204" pitchFamily="34" charset="77"/>
                <a:ea typeface="Bauhaus 93" charset="0"/>
                <a:cs typeface="Bauhaus 93" charset="0"/>
              </a:rPr>
            </a:br>
            <a:r>
              <a:rPr lang="en-GB" sz="4400" dirty="0">
                <a:latin typeface="Britannic Bold" panose="020B0903060703020204" pitchFamily="34" charset="77"/>
                <a:ea typeface="Bauhaus 93" charset="0"/>
                <a:cs typeface="Bauhaus 93" charset="0"/>
              </a:rPr>
              <a:t>USERS</a:t>
            </a:r>
            <a:br>
              <a:rPr lang="en-GB" sz="4400" dirty="0">
                <a:latin typeface="Britannic Bold" panose="020B0903060703020204" pitchFamily="34" charset="77"/>
                <a:ea typeface="Bauhaus 93" charset="0"/>
                <a:cs typeface="Bauhaus 93" charset="0"/>
              </a:rPr>
            </a:br>
            <a:r>
              <a:rPr lang="en-GB" sz="4400" dirty="0">
                <a:latin typeface="Britannic Bold" panose="020B0903060703020204" pitchFamily="34" charset="77"/>
                <a:ea typeface="Bauhaus 93" charset="0"/>
                <a:cs typeface="Bauhaus 93" charset="0"/>
              </a:rPr>
              <a:t>End-users</a:t>
            </a:r>
            <a:br>
              <a:rPr lang="en-GB" sz="4400" dirty="0">
                <a:latin typeface="Britannic Bold" panose="020B0903060703020204" pitchFamily="34" charset="77"/>
                <a:ea typeface="Bauhaus 93" charset="0"/>
                <a:cs typeface="Bauhaus 93" charset="0"/>
              </a:rPr>
            </a:br>
            <a:br>
              <a:rPr lang="en-GB" sz="4400" dirty="0">
                <a:latin typeface="Britannic Bold" panose="020B0903060703020204" pitchFamily="34" charset="77"/>
                <a:ea typeface="Bauhaus 93" charset="0"/>
                <a:cs typeface="Bauhaus 93" charset="0"/>
              </a:rPr>
            </a:br>
            <a:r>
              <a:rPr lang="en-GB" sz="2000" dirty="0">
                <a:latin typeface="Britannic Bold" panose="020B0903060703020204" pitchFamily="34" charset="77"/>
                <a:ea typeface="Bauhaus 93" charset="0"/>
                <a:cs typeface="Bauhaus 93" charset="0"/>
              </a:rPr>
              <a:t>art. 4 GDPR</a:t>
            </a:r>
            <a:endParaRPr lang="en-GB" sz="4400" dirty="0">
              <a:latin typeface="Britannic Bold" panose="020B0903060703020204" pitchFamily="34" charset="77"/>
              <a:ea typeface="Bauhaus 93" charset="0"/>
              <a:cs typeface="Bauhaus 93" charset="0"/>
            </a:endParaRPr>
          </a:p>
        </p:txBody>
      </p:sp>
      <p:sp>
        <p:nvSpPr>
          <p:cNvPr id="6" name="Tijdelijke aanduiding voor voettekst 5"/>
          <p:cNvSpPr>
            <a:spLocks noGrp="1"/>
          </p:cNvSpPr>
          <p:nvPr>
            <p:ph type="ftr" sz="quarter" idx="11"/>
          </p:nvPr>
        </p:nvSpPr>
        <p:spPr>
          <a:xfrm>
            <a:off x="1478522" y="6352906"/>
            <a:ext cx="3247106" cy="404614"/>
          </a:xfrm>
        </p:spPr>
        <p:txBody>
          <a:bodyPr>
            <a:normAutofit fontScale="92500"/>
          </a:bodyPr>
          <a:lstStyle/>
          <a:p>
            <a:pPr algn="l">
              <a:spcAft>
                <a:spcPts val="600"/>
              </a:spcAft>
            </a:pPr>
            <a:r>
              <a:rPr lang="en-US"/>
              <a:t>HumanE-AI-NET Tutorial Legal Protection by Design</a:t>
            </a:r>
          </a:p>
        </p:txBody>
      </p:sp>
      <p:sp>
        <p:nvSpPr>
          <p:cNvPr id="5" name="Tijdelijke aanduiding voor datum 4"/>
          <p:cNvSpPr>
            <a:spLocks noGrp="1"/>
          </p:cNvSpPr>
          <p:nvPr>
            <p:ph type="dt" sz="half" idx="10"/>
          </p:nvPr>
        </p:nvSpPr>
        <p:spPr>
          <a:xfrm>
            <a:off x="5171716" y="6352906"/>
            <a:ext cx="1607944" cy="404614"/>
          </a:xfrm>
        </p:spPr>
        <p:txBody>
          <a:bodyPr>
            <a:normAutofit/>
          </a:bodyPr>
          <a:lstStyle/>
          <a:p>
            <a:pPr algn="r">
              <a:spcAft>
                <a:spcPts val="600"/>
              </a:spcAft>
            </a:pPr>
            <a:r>
              <a:rPr lang="en-US"/>
              <a:t>Fall 2020</a:t>
            </a:r>
          </a:p>
        </p:txBody>
      </p:sp>
      <p:sp>
        <p:nvSpPr>
          <p:cNvPr id="7" name="Tijdelijke aanduiding voor dianummer 6"/>
          <p:cNvSpPr>
            <a:spLocks noGrp="1"/>
          </p:cNvSpPr>
          <p:nvPr>
            <p:ph type="sldNum" sz="quarter" idx="12"/>
          </p:nvPr>
        </p:nvSpPr>
        <p:spPr>
          <a:xfrm>
            <a:off x="9830683" y="6453386"/>
            <a:ext cx="1596292" cy="404614"/>
          </a:xfrm>
        </p:spPr>
        <p:txBody>
          <a:bodyPr>
            <a:normAutofit/>
          </a:bodyPr>
          <a:lstStyle/>
          <a:p>
            <a:pPr>
              <a:spcAft>
                <a:spcPts val="600"/>
              </a:spcAft>
            </a:pPr>
            <a:fld id="{69E57DC2-970A-4B3E-BB1C-7A09969E49DF}" type="slidenum">
              <a:rPr lang="en-US">
                <a:solidFill>
                  <a:srgbClr val="FFFFFF"/>
                </a:solidFill>
              </a:rPr>
              <a:pPr>
                <a:spcAft>
                  <a:spcPts val="600"/>
                </a:spcAft>
              </a:pPr>
              <a:t>1</a:t>
            </a:fld>
            <a:endParaRPr lang="en-US">
              <a:solidFill>
                <a:srgbClr val="FFFFFF"/>
              </a:solidFill>
            </a:endParaRPr>
          </a:p>
        </p:txBody>
      </p:sp>
      <p:pic>
        <p:nvPicPr>
          <p:cNvPr id="10" name="Tijdelijke aanduiding voor inhoud 6">
            <a:extLst>
              <a:ext uri="{FF2B5EF4-FFF2-40B4-BE49-F238E27FC236}">
                <a16:creationId xmlns:a16="http://schemas.microsoft.com/office/drawing/2014/main" id="{06757687-1E8E-D34D-A1EC-EB0D80E4B61A}"/>
              </a:ext>
            </a:extLst>
          </p:cNvPr>
          <p:cNvPicPr>
            <a:picLocks noChangeAspect="1"/>
          </p:cNvPicPr>
          <p:nvPr/>
        </p:nvPicPr>
        <p:blipFill>
          <a:blip r:embed="rId4"/>
          <a:stretch>
            <a:fillRect/>
          </a:stretch>
        </p:blipFill>
        <p:spPr>
          <a:xfrm>
            <a:off x="6402814" y="25400"/>
            <a:ext cx="5789186" cy="5892302"/>
          </a:xfrm>
          <a:prstGeom prst="rect">
            <a:avLst/>
          </a:prstGeom>
        </p:spPr>
      </p:pic>
      <p:pic>
        <p:nvPicPr>
          <p:cNvPr id="9" name="Audio 8">
            <a:hlinkClick r:id="" action="ppaction://media"/>
            <a:extLst>
              <a:ext uri="{FF2B5EF4-FFF2-40B4-BE49-F238E27FC236}">
                <a16:creationId xmlns:a16="http://schemas.microsoft.com/office/drawing/2014/main" id="{A67BBD3E-CD91-E146-B824-A1FB8CDBB9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315812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9831"/>
    </mc:Choice>
    <mc:Fallback xmlns="">
      <p:transition spd="slow" advTm="19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6723-6356-1842-86E4-8E51B0150888}"/>
              </a:ext>
            </a:extLst>
          </p:cNvPr>
          <p:cNvSpPr>
            <a:spLocks noGrp="1"/>
          </p:cNvSpPr>
          <p:nvPr>
            <p:ph type="title"/>
          </p:nvPr>
        </p:nvSpPr>
        <p:spPr/>
        <p:txBody>
          <a:bodyPr/>
          <a:lstStyle/>
          <a:p>
            <a:r>
              <a:rPr lang="en-GB" dirty="0"/>
              <a:t>Developers</a:t>
            </a:r>
          </a:p>
        </p:txBody>
      </p:sp>
      <p:sp>
        <p:nvSpPr>
          <p:cNvPr id="3" name="Content Placeholder 2">
            <a:extLst>
              <a:ext uri="{FF2B5EF4-FFF2-40B4-BE49-F238E27FC236}">
                <a16:creationId xmlns:a16="http://schemas.microsoft.com/office/drawing/2014/main" id="{EB33D852-FC27-674F-95F7-CE9955819F62}"/>
              </a:ext>
            </a:extLst>
          </p:cNvPr>
          <p:cNvSpPr>
            <a:spLocks noGrp="1"/>
          </p:cNvSpPr>
          <p:nvPr>
            <p:ph idx="1"/>
          </p:nvPr>
        </p:nvSpPr>
        <p:spPr>
          <a:xfrm>
            <a:off x="1371600" y="1528011"/>
            <a:ext cx="10347158" cy="4339389"/>
          </a:xfrm>
        </p:spPr>
        <p:txBody>
          <a:bodyPr>
            <a:normAutofit/>
          </a:bodyPr>
          <a:lstStyle/>
          <a:p>
            <a:endParaRPr lang="en-GB" dirty="0"/>
          </a:p>
          <a:p>
            <a:pPr marL="0" indent="0">
              <a:buNone/>
            </a:pPr>
            <a:endParaRPr lang="en-GB" dirty="0"/>
          </a:p>
          <a:p>
            <a:pPr marL="0" indent="0">
              <a:buNone/>
            </a:pPr>
            <a:r>
              <a:rPr lang="en-GB" dirty="0">
                <a:hlinkClick r:id="rId4"/>
              </a:rPr>
              <a:t>Nature Medicine Consensus Statement September 2020</a:t>
            </a:r>
            <a:endParaRPr lang="en-GB" dirty="0"/>
          </a:p>
          <a:p>
            <a:r>
              <a:rPr lang="en-GB" dirty="0"/>
              <a:t>The extension of the 2010 CONSORT* guidelines for clinical trials</a:t>
            </a:r>
          </a:p>
          <a:p>
            <a:r>
              <a:rPr lang="en-GB" b="1" dirty="0"/>
              <a:t>CONSORT-AI extension</a:t>
            </a:r>
          </a:p>
          <a:p>
            <a:r>
              <a:rPr lang="en-GB" dirty="0"/>
              <a:t>Reporting guidelines for </a:t>
            </a:r>
          </a:p>
          <a:p>
            <a:pPr lvl="1"/>
            <a:r>
              <a:rPr lang="en-GB" dirty="0"/>
              <a:t>clinical trial reports for</a:t>
            </a:r>
          </a:p>
          <a:p>
            <a:pPr lvl="1"/>
            <a:r>
              <a:rPr lang="en-GB" dirty="0"/>
              <a:t>interventions involving artificial intelligence: </a:t>
            </a:r>
          </a:p>
          <a:p>
            <a:endParaRPr lang="en-GB" dirty="0"/>
          </a:p>
          <a:p>
            <a:pPr marL="0" indent="0">
              <a:buNone/>
            </a:pPr>
            <a:r>
              <a:rPr lang="en-GB" dirty="0"/>
              <a:t>*consolidated standards of reporting trials</a:t>
            </a:r>
          </a:p>
        </p:txBody>
      </p:sp>
      <p:sp>
        <p:nvSpPr>
          <p:cNvPr id="4" name="Date Placeholder 3">
            <a:extLst>
              <a:ext uri="{FF2B5EF4-FFF2-40B4-BE49-F238E27FC236}">
                <a16:creationId xmlns:a16="http://schemas.microsoft.com/office/drawing/2014/main" id="{8661C4E2-FF03-8C41-B046-398168161952}"/>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0BD05C51-2802-394F-85CC-8B3F0420AA19}"/>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460F41FA-CE81-3544-856C-5E03B90E48D5}"/>
              </a:ext>
            </a:extLst>
          </p:cNvPr>
          <p:cNvSpPr>
            <a:spLocks noGrp="1"/>
          </p:cNvSpPr>
          <p:nvPr>
            <p:ph type="sldNum" sz="quarter" idx="12"/>
          </p:nvPr>
        </p:nvSpPr>
        <p:spPr/>
        <p:txBody>
          <a:bodyPr/>
          <a:lstStyle/>
          <a:p>
            <a:fld id="{69E57DC2-970A-4B3E-BB1C-7A09969E49DF}" type="slidenum">
              <a:rPr lang="en-US" smtClean="0"/>
              <a:t>10</a:t>
            </a:fld>
            <a:endParaRPr lang="en-US" dirty="0"/>
          </a:p>
        </p:txBody>
      </p:sp>
      <p:pic>
        <p:nvPicPr>
          <p:cNvPr id="7" name="Audio 6">
            <a:hlinkClick r:id="" action="ppaction://media"/>
            <a:extLst>
              <a:ext uri="{FF2B5EF4-FFF2-40B4-BE49-F238E27FC236}">
                <a16:creationId xmlns:a16="http://schemas.microsoft.com/office/drawing/2014/main" id="{7DA6F076-BBEF-F34A-A4CF-1BCAB2B9B7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78538823"/>
      </p:ext>
    </p:extLst>
  </p:cSld>
  <p:clrMapOvr>
    <a:masterClrMapping/>
  </p:clrMapOvr>
  <mc:AlternateContent xmlns:mc="http://schemas.openxmlformats.org/markup-compatibility/2006" xmlns:p14="http://schemas.microsoft.com/office/powerpoint/2010/main">
    <mc:Choice Requires="p14">
      <p:transition spd="slow" p14:dur="2000" advTm="60147"/>
    </mc:Choice>
    <mc:Fallback xmlns="">
      <p:transition spd="slow" advTm="60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6723-6356-1842-86E4-8E51B0150888}"/>
              </a:ext>
            </a:extLst>
          </p:cNvPr>
          <p:cNvSpPr>
            <a:spLocks noGrp="1"/>
          </p:cNvSpPr>
          <p:nvPr>
            <p:ph type="title"/>
          </p:nvPr>
        </p:nvSpPr>
        <p:spPr/>
        <p:txBody>
          <a:bodyPr/>
          <a:lstStyle/>
          <a:p>
            <a:r>
              <a:rPr lang="en-GB" dirty="0"/>
              <a:t>Developers</a:t>
            </a:r>
          </a:p>
        </p:txBody>
      </p:sp>
      <p:sp>
        <p:nvSpPr>
          <p:cNvPr id="3" name="Content Placeholder 2">
            <a:extLst>
              <a:ext uri="{FF2B5EF4-FFF2-40B4-BE49-F238E27FC236}">
                <a16:creationId xmlns:a16="http://schemas.microsoft.com/office/drawing/2014/main" id="{EB33D852-FC27-674F-95F7-CE9955819F62}"/>
              </a:ext>
            </a:extLst>
          </p:cNvPr>
          <p:cNvSpPr>
            <a:spLocks noGrp="1"/>
          </p:cNvSpPr>
          <p:nvPr>
            <p:ph idx="1"/>
          </p:nvPr>
        </p:nvSpPr>
        <p:spPr>
          <a:xfrm>
            <a:off x="1371600" y="1528011"/>
            <a:ext cx="10347158" cy="4339389"/>
          </a:xfrm>
        </p:spPr>
        <p:txBody>
          <a:bodyPr>
            <a:normAutofit/>
          </a:bodyPr>
          <a:lstStyle/>
          <a:p>
            <a:endParaRPr lang="en-GB" dirty="0"/>
          </a:p>
          <a:p>
            <a:pPr marL="0" indent="0">
              <a:buNone/>
            </a:pPr>
            <a:endParaRPr lang="en-GB" dirty="0"/>
          </a:p>
          <a:p>
            <a:pPr marL="0" indent="0">
              <a:buNone/>
            </a:pPr>
            <a:r>
              <a:rPr lang="en-GB" dirty="0">
                <a:hlinkClick r:id="rId4"/>
              </a:rPr>
              <a:t>Nature Medicine Consensus Statement September 2020</a:t>
            </a:r>
            <a:endParaRPr lang="en-GB" dirty="0"/>
          </a:p>
          <a:p>
            <a:r>
              <a:rPr lang="en-GB" dirty="0"/>
              <a:t>The extension of the 2013 SPIRIT* statement</a:t>
            </a:r>
          </a:p>
          <a:p>
            <a:r>
              <a:rPr lang="en-GB" dirty="0"/>
              <a:t>T</a:t>
            </a:r>
            <a:r>
              <a:rPr lang="en-GB" b="1" dirty="0"/>
              <a:t>he SPIRIT-AI extension</a:t>
            </a:r>
          </a:p>
          <a:p>
            <a:r>
              <a:rPr lang="en-GB" dirty="0"/>
              <a:t>Guidelines for clinical trial protocols </a:t>
            </a:r>
          </a:p>
          <a:p>
            <a:r>
              <a:rPr lang="en-GB" dirty="0"/>
              <a:t>for interventions involving artificial intelligence: </a:t>
            </a:r>
          </a:p>
          <a:p>
            <a:endParaRPr lang="en-GB" dirty="0"/>
          </a:p>
          <a:p>
            <a:pPr marL="0" indent="0">
              <a:buNone/>
            </a:pPr>
            <a:r>
              <a:rPr lang="en-GB" dirty="0"/>
              <a:t>*Standard Protocol Items: Recommendations for Interventional Trials</a:t>
            </a:r>
          </a:p>
        </p:txBody>
      </p:sp>
      <p:sp>
        <p:nvSpPr>
          <p:cNvPr id="4" name="Date Placeholder 3">
            <a:extLst>
              <a:ext uri="{FF2B5EF4-FFF2-40B4-BE49-F238E27FC236}">
                <a16:creationId xmlns:a16="http://schemas.microsoft.com/office/drawing/2014/main" id="{8661C4E2-FF03-8C41-B046-398168161952}"/>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0BD05C51-2802-394F-85CC-8B3F0420AA19}"/>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460F41FA-CE81-3544-856C-5E03B90E48D5}"/>
              </a:ext>
            </a:extLst>
          </p:cNvPr>
          <p:cNvSpPr>
            <a:spLocks noGrp="1"/>
          </p:cNvSpPr>
          <p:nvPr>
            <p:ph type="sldNum" sz="quarter" idx="12"/>
          </p:nvPr>
        </p:nvSpPr>
        <p:spPr/>
        <p:txBody>
          <a:bodyPr/>
          <a:lstStyle/>
          <a:p>
            <a:fld id="{69E57DC2-970A-4B3E-BB1C-7A09969E49DF}" type="slidenum">
              <a:rPr lang="en-US" smtClean="0"/>
              <a:t>11</a:t>
            </a:fld>
            <a:endParaRPr lang="en-US" dirty="0"/>
          </a:p>
        </p:txBody>
      </p:sp>
      <p:pic>
        <p:nvPicPr>
          <p:cNvPr id="7" name="Audio 6">
            <a:hlinkClick r:id="" action="ppaction://media"/>
            <a:extLst>
              <a:ext uri="{FF2B5EF4-FFF2-40B4-BE49-F238E27FC236}">
                <a16:creationId xmlns:a16="http://schemas.microsoft.com/office/drawing/2014/main" id="{AA68CCA5-92AF-D949-9ED0-EAA4EC79FD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85055688"/>
      </p:ext>
    </p:extLst>
  </p:cSld>
  <p:clrMapOvr>
    <a:masterClrMapping/>
  </p:clrMapOvr>
  <mc:AlternateContent xmlns:mc="http://schemas.openxmlformats.org/markup-compatibility/2006" xmlns:p14="http://schemas.microsoft.com/office/powerpoint/2010/main">
    <mc:Choice Requires="p14">
      <p:transition spd="slow" p14:dur="2000" advTm="91685"/>
    </mc:Choice>
    <mc:Fallback xmlns="">
      <p:transition spd="slow" advTm="91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5C5DA-8E9B-8D41-85B3-2033E4E955E4}"/>
              </a:ext>
            </a:extLst>
          </p:cNvPr>
          <p:cNvSpPr>
            <a:spLocks noGrp="1"/>
          </p:cNvSpPr>
          <p:nvPr>
            <p:ph type="title"/>
          </p:nvPr>
        </p:nvSpPr>
        <p:spPr/>
        <p:txBody>
          <a:bodyPr/>
          <a:lstStyle/>
          <a:p>
            <a:r>
              <a:rPr lang="en-GB" dirty="0"/>
              <a:t>Data subject</a:t>
            </a:r>
          </a:p>
        </p:txBody>
      </p:sp>
      <p:sp>
        <p:nvSpPr>
          <p:cNvPr id="3" name="Content Placeholder 2">
            <a:extLst>
              <a:ext uri="{FF2B5EF4-FFF2-40B4-BE49-F238E27FC236}">
                <a16:creationId xmlns:a16="http://schemas.microsoft.com/office/drawing/2014/main" id="{1AC7EE1C-EBFC-8A40-AFB2-DDDF71F31474}"/>
              </a:ext>
            </a:extLst>
          </p:cNvPr>
          <p:cNvSpPr>
            <a:spLocks noGrp="1"/>
          </p:cNvSpPr>
          <p:nvPr>
            <p:ph idx="1"/>
          </p:nvPr>
        </p:nvSpPr>
        <p:spPr>
          <a:xfrm>
            <a:off x="1064871" y="2286000"/>
            <a:ext cx="10671857" cy="3581400"/>
          </a:xfrm>
        </p:spPr>
        <p:txBody>
          <a:bodyPr>
            <a:normAutofit/>
          </a:bodyPr>
          <a:lstStyle/>
          <a:p>
            <a:endParaRPr lang="en-GB" dirty="0"/>
          </a:p>
          <a:p>
            <a:pPr marL="0" indent="0">
              <a:buNone/>
            </a:pPr>
            <a:r>
              <a:rPr lang="en-GB" b="1" dirty="0"/>
              <a:t>Art. 4(1) ‘personal data’ means </a:t>
            </a:r>
          </a:p>
          <a:p>
            <a:r>
              <a:rPr lang="en-GB" dirty="0"/>
              <a:t>any information relating to an identified or identifiable natural person </a:t>
            </a:r>
            <a:r>
              <a:rPr lang="en-GB" b="1" dirty="0"/>
              <a:t>(‘data subject’)</a:t>
            </a:r>
            <a:r>
              <a:rPr lang="en-GB" dirty="0"/>
              <a:t>; </a:t>
            </a:r>
          </a:p>
          <a:p>
            <a:r>
              <a:rPr lang="en-GB" dirty="0"/>
              <a:t>an </a:t>
            </a:r>
            <a:r>
              <a:rPr lang="en-GB" b="1" dirty="0"/>
              <a:t>identifiable natural person </a:t>
            </a:r>
            <a:r>
              <a:rPr lang="en-GB" dirty="0"/>
              <a:t>is one who can be identified, </a:t>
            </a:r>
          </a:p>
          <a:p>
            <a:r>
              <a:rPr lang="en-GB" dirty="0"/>
              <a:t>directly or indirectly, </a:t>
            </a:r>
          </a:p>
        </p:txBody>
      </p:sp>
      <p:sp>
        <p:nvSpPr>
          <p:cNvPr id="4" name="Date Placeholder 3">
            <a:extLst>
              <a:ext uri="{FF2B5EF4-FFF2-40B4-BE49-F238E27FC236}">
                <a16:creationId xmlns:a16="http://schemas.microsoft.com/office/drawing/2014/main" id="{C784B958-89AD-5345-9F02-3E81CD3D8FBD}"/>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BACF3472-7335-AC41-9D45-CFAACBA813A9}"/>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18164A12-7B0E-0C42-AFF9-031F0D15BB11}"/>
              </a:ext>
            </a:extLst>
          </p:cNvPr>
          <p:cNvSpPr>
            <a:spLocks noGrp="1"/>
          </p:cNvSpPr>
          <p:nvPr>
            <p:ph type="sldNum" sz="quarter" idx="12"/>
          </p:nvPr>
        </p:nvSpPr>
        <p:spPr/>
        <p:txBody>
          <a:bodyPr/>
          <a:lstStyle/>
          <a:p>
            <a:fld id="{69E57DC2-970A-4B3E-BB1C-7A09969E49DF}" type="slidenum">
              <a:rPr lang="en-US" smtClean="0"/>
              <a:t>12</a:t>
            </a:fld>
            <a:endParaRPr lang="en-US" dirty="0"/>
          </a:p>
        </p:txBody>
      </p:sp>
      <p:pic>
        <p:nvPicPr>
          <p:cNvPr id="7" name="Audio 6">
            <a:hlinkClick r:id="" action="ppaction://media"/>
            <a:extLst>
              <a:ext uri="{FF2B5EF4-FFF2-40B4-BE49-F238E27FC236}">
                <a16:creationId xmlns:a16="http://schemas.microsoft.com/office/drawing/2014/main" id="{FA442EE6-C167-5E45-9A88-3AE8CABD68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38503507"/>
      </p:ext>
    </p:extLst>
  </p:cSld>
  <p:clrMapOvr>
    <a:masterClrMapping/>
  </p:clrMapOvr>
  <mc:AlternateContent xmlns:mc="http://schemas.openxmlformats.org/markup-compatibility/2006" xmlns:p14="http://schemas.microsoft.com/office/powerpoint/2010/main">
    <mc:Choice Requires="p14">
      <p:transition spd="slow" p14:dur="2000" advTm="111882"/>
    </mc:Choice>
    <mc:Fallback xmlns="">
      <p:transition spd="slow" advTm="111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5C5DA-8E9B-8D41-85B3-2033E4E955E4}"/>
              </a:ext>
            </a:extLst>
          </p:cNvPr>
          <p:cNvSpPr>
            <a:spLocks noGrp="1"/>
          </p:cNvSpPr>
          <p:nvPr>
            <p:ph type="title"/>
          </p:nvPr>
        </p:nvSpPr>
        <p:spPr/>
        <p:txBody>
          <a:bodyPr/>
          <a:lstStyle/>
          <a:p>
            <a:r>
              <a:rPr lang="en-GB" dirty="0"/>
              <a:t>Data subject</a:t>
            </a:r>
          </a:p>
        </p:txBody>
      </p:sp>
      <p:sp>
        <p:nvSpPr>
          <p:cNvPr id="3" name="Content Placeholder 2">
            <a:extLst>
              <a:ext uri="{FF2B5EF4-FFF2-40B4-BE49-F238E27FC236}">
                <a16:creationId xmlns:a16="http://schemas.microsoft.com/office/drawing/2014/main" id="{1AC7EE1C-EBFC-8A40-AFB2-DDDF71F31474}"/>
              </a:ext>
            </a:extLst>
          </p:cNvPr>
          <p:cNvSpPr>
            <a:spLocks noGrp="1"/>
          </p:cNvSpPr>
          <p:nvPr>
            <p:ph idx="1"/>
          </p:nvPr>
        </p:nvSpPr>
        <p:spPr>
          <a:xfrm>
            <a:off x="1064871" y="2286000"/>
            <a:ext cx="10671857" cy="3581400"/>
          </a:xfrm>
        </p:spPr>
        <p:txBody>
          <a:bodyPr>
            <a:normAutofit lnSpcReduction="10000"/>
          </a:bodyPr>
          <a:lstStyle/>
          <a:p>
            <a:endParaRPr lang="en-GB" dirty="0"/>
          </a:p>
          <a:p>
            <a:pPr marL="0" indent="0">
              <a:buNone/>
            </a:pPr>
            <a:r>
              <a:rPr lang="en-GB" b="1" dirty="0"/>
              <a:t>Art. 4(1) ‘personal data’ means </a:t>
            </a:r>
          </a:p>
          <a:p>
            <a:r>
              <a:rPr lang="en-GB" dirty="0"/>
              <a:t>any information relating to an identified or identifiable natural person </a:t>
            </a:r>
            <a:r>
              <a:rPr lang="en-GB" b="1" dirty="0"/>
              <a:t>(‘data subject’)</a:t>
            </a:r>
            <a:r>
              <a:rPr lang="en-GB" dirty="0"/>
              <a:t>; </a:t>
            </a:r>
          </a:p>
          <a:p>
            <a:r>
              <a:rPr lang="en-GB" dirty="0"/>
              <a:t>an </a:t>
            </a:r>
            <a:r>
              <a:rPr lang="en-GB" b="1" dirty="0"/>
              <a:t>identifiable natural person </a:t>
            </a:r>
            <a:r>
              <a:rPr lang="en-GB" dirty="0"/>
              <a:t>is one who can be identified, </a:t>
            </a:r>
          </a:p>
          <a:p>
            <a:r>
              <a:rPr lang="en-GB" dirty="0"/>
              <a:t>directly or indirectly, </a:t>
            </a:r>
          </a:p>
          <a:p>
            <a:r>
              <a:rPr lang="en-GB" dirty="0"/>
              <a:t>in particular by reference to an </a:t>
            </a:r>
            <a:r>
              <a:rPr lang="en-GB" b="1" dirty="0"/>
              <a:t>identifier</a:t>
            </a:r>
            <a:r>
              <a:rPr lang="en-GB" dirty="0"/>
              <a:t> such as a name, an identification number, location data, an online identifier or </a:t>
            </a:r>
          </a:p>
          <a:p>
            <a:r>
              <a:rPr lang="en-GB" dirty="0"/>
              <a:t>to one or more factors specific to the </a:t>
            </a:r>
            <a:r>
              <a:rPr lang="en-GB" b="1" dirty="0"/>
              <a:t>physical, physiological, genetic, mental, economic, cultural or social identity of that natural person</a:t>
            </a:r>
            <a:r>
              <a:rPr lang="en-GB" dirty="0"/>
              <a:t>;</a:t>
            </a:r>
          </a:p>
        </p:txBody>
      </p:sp>
      <p:sp>
        <p:nvSpPr>
          <p:cNvPr id="4" name="Date Placeholder 3">
            <a:extLst>
              <a:ext uri="{FF2B5EF4-FFF2-40B4-BE49-F238E27FC236}">
                <a16:creationId xmlns:a16="http://schemas.microsoft.com/office/drawing/2014/main" id="{C784B958-89AD-5345-9F02-3E81CD3D8FBD}"/>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BACF3472-7335-AC41-9D45-CFAACBA813A9}"/>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18164A12-7B0E-0C42-AFF9-031F0D15BB11}"/>
              </a:ext>
            </a:extLst>
          </p:cNvPr>
          <p:cNvSpPr>
            <a:spLocks noGrp="1"/>
          </p:cNvSpPr>
          <p:nvPr>
            <p:ph type="sldNum" sz="quarter" idx="12"/>
          </p:nvPr>
        </p:nvSpPr>
        <p:spPr/>
        <p:txBody>
          <a:bodyPr/>
          <a:lstStyle/>
          <a:p>
            <a:fld id="{69E57DC2-970A-4B3E-BB1C-7A09969E49DF}" type="slidenum">
              <a:rPr lang="en-US" smtClean="0"/>
              <a:t>13</a:t>
            </a:fld>
            <a:endParaRPr lang="en-US" dirty="0"/>
          </a:p>
        </p:txBody>
      </p:sp>
      <p:pic>
        <p:nvPicPr>
          <p:cNvPr id="7" name="Audio 6">
            <a:hlinkClick r:id="" action="ppaction://media"/>
            <a:extLst>
              <a:ext uri="{FF2B5EF4-FFF2-40B4-BE49-F238E27FC236}">
                <a16:creationId xmlns:a16="http://schemas.microsoft.com/office/drawing/2014/main" id="{8FA9DBEE-C3AA-D14D-9F41-5E1AC6BB68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90638827"/>
      </p:ext>
    </p:extLst>
  </p:cSld>
  <p:clrMapOvr>
    <a:masterClrMapping/>
  </p:clrMapOvr>
  <mc:AlternateContent xmlns:mc="http://schemas.openxmlformats.org/markup-compatibility/2006" xmlns:p14="http://schemas.microsoft.com/office/powerpoint/2010/main">
    <mc:Choice Requires="p14">
      <p:transition spd="slow" p14:dur="2000" advTm="125816"/>
    </mc:Choice>
    <mc:Fallback xmlns="">
      <p:transition spd="slow" advTm="125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5C5DA-8E9B-8D41-85B3-2033E4E955E4}"/>
              </a:ext>
            </a:extLst>
          </p:cNvPr>
          <p:cNvSpPr>
            <a:spLocks noGrp="1"/>
          </p:cNvSpPr>
          <p:nvPr>
            <p:ph type="title"/>
          </p:nvPr>
        </p:nvSpPr>
        <p:spPr/>
        <p:txBody>
          <a:bodyPr/>
          <a:lstStyle/>
          <a:p>
            <a:r>
              <a:rPr lang="en-GB" dirty="0"/>
              <a:t>Data controller</a:t>
            </a:r>
          </a:p>
        </p:txBody>
      </p:sp>
      <p:sp>
        <p:nvSpPr>
          <p:cNvPr id="3" name="Content Placeholder 2">
            <a:extLst>
              <a:ext uri="{FF2B5EF4-FFF2-40B4-BE49-F238E27FC236}">
                <a16:creationId xmlns:a16="http://schemas.microsoft.com/office/drawing/2014/main" id="{1AC7EE1C-EBFC-8A40-AFB2-DDDF71F31474}"/>
              </a:ext>
            </a:extLst>
          </p:cNvPr>
          <p:cNvSpPr>
            <a:spLocks noGrp="1"/>
          </p:cNvSpPr>
          <p:nvPr>
            <p:ph idx="1"/>
          </p:nvPr>
        </p:nvSpPr>
        <p:spPr/>
        <p:txBody>
          <a:bodyPr/>
          <a:lstStyle/>
          <a:p>
            <a:pPr marL="0" indent="0">
              <a:buNone/>
            </a:pPr>
            <a:r>
              <a:rPr lang="en-GB" dirty="0"/>
              <a:t>Art. 4(7) ‘controller’ means </a:t>
            </a:r>
          </a:p>
          <a:p>
            <a:r>
              <a:rPr lang="en-GB" dirty="0"/>
              <a:t>the natural or legal person, </a:t>
            </a:r>
          </a:p>
          <a:p>
            <a:r>
              <a:rPr lang="en-GB" dirty="0"/>
              <a:t>public authority, agency or </a:t>
            </a:r>
          </a:p>
          <a:p>
            <a:r>
              <a:rPr lang="en-GB" dirty="0"/>
              <a:t>other body which, alone or jointly with others, </a:t>
            </a:r>
          </a:p>
          <a:p>
            <a:r>
              <a:rPr lang="en-GB" b="1" dirty="0"/>
              <a:t>determines the purposes and means of the processing of personal data;</a:t>
            </a:r>
          </a:p>
          <a:p>
            <a:r>
              <a:rPr lang="en-GB" dirty="0"/>
              <a:t>where the purposes and means of such processing are determined by Union or Member State law, the controller or the specific criteria for its nomination may be provided for by Union or Member State law;</a:t>
            </a:r>
          </a:p>
        </p:txBody>
      </p:sp>
      <p:sp>
        <p:nvSpPr>
          <p:cNvPr id="4" name="Date Placeholder 3">
            <a:extLst>
              <a:ext uri="{FF2B5EF4-FFF2-40B4-BE49-F238E27FC236}">
                <a16:creationId xmlns:a16="http://schemas.microsoft.com/office/drawing/2014/main" id="{C784B958-89AD-5345-9F02-3E81CD3D8FBD}"/>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BACF3472-7335-AC41-9D45-CFAACBA813A9}"/>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18164A12-7B0E-0C42-AFF9-031F0D15BB11}"/>
              </a:ext>
            </a:extLst>
          </p:cNvPr>
          <p:cNvSpPr>
            <a:spLocks noGrp="1"/>
          </p:cNvSpPr>
          <p:nvPr>
            <p:ph type="sldNum" sz="quarter" idx="12"/>
          </p:nvPr>
        </p:nvSpPr>
        <p:spPr/>
        <p:txBody>
          <a:bodyPr/>
          <a:lstStyle/>
          <a:p>
            <a:fld id="{69E57DC2-970A-4B3E-BB1C-7A09969E49DF}" type="slidenum">
              <a:rPr lang="en-US" smtClean="0"/>
              <a:t>14</a:t>
            </a:fld>
            <a:endParaRPr lang="en-US" dirty="0"/>
          </a:p>
        </p:txBody>
      </p:sp>
      <p:pic>
        <p:nvPicPr>
          <p:cNvPr id="7" name="Audio 6">
            <a:hlinkClick r:id="" action="ppaction://media"/>
            <a:extLst>
              <a:ext uri="{FF2B5EF4-FFF2-40B4-BE49-F238E27FC236}">
                <a16:creationId xmlns:a16="http://schemas.microsoft.com/office/drawing/2014/main" id="{91CEEB2F-B5F3-5B4B-A6FE-4946608887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3630432"/>
      </p:ext>
    </p:extLst>
  </p:cSld>
  <p:clrMapOvr>
    <a:masterClrMapping/>
  </p:clrMapOvr>
  <mc:AlternateContent xmlns:mc="http://schemas.openxmlformats.org/markup-compatibility/2006" xmlns:p14="http://schemas.microsoft.com/office/powerpoint/2010/main">
    <mc:Choice Requires="p14">
      <p:transition spd="slow" p14:dur="2000" advTm="152306"/>
    </mc:Choice>
    <mc:Fallback xmlns="">
      <p:transition spd="slow" advTm="152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5C5DA-8E9B-8D41-85B3-2033E4E955E4}"/>
              </a:ext>
            </a:extLst>
          </p:cNvPr>
          <p:cNvSpPr>
            <a:spLocks noGrp="1"/>
          </p:cNvSpPr>
          <p:nvPr>
            <p:ph type="title"/>
          </p:nvPr>
        </p:nvSpPr>
        <p:spPr/>
        <p:txBody>
          <a:bodyPr/>
          <a:lstStyle/>
          <a:p>
            <a:r>
              <a:rPr lang="en-GB" dirty="0"/>
              <a:t>Data processor</a:t>
            </a:r>
          </a:p>
        </p:txBody>
      </p:sp>
      <p:sp>
        <p:nvSpPr>
          <p:cNvPr id="3" name="Content Placeholder 2">
            <a:extLst>
              <a:ext uri="{FF2B5EF4-FFF2-40B4-BE49-F238E27FC236}">
                <a16:creationId xmlns:a16="http://schemas.microsoft.com/office/drawing/2014/main" id="{1AC7EE1C-EBFC-8A40-AFB2-DDDF71F31474}"/>
              </a:ext>
            </a:extLst>
          </p:cNvPr>
          <p:cNvSpPr>
            <a:spLocks noGrp="1"/>
          </p:cNvSpPr>
          <p:nvPr>
            <p:ph idx="1"/>
          </p:nvPr>
        </p:nvSpPr>
        <p:spPr/>
        <p:txBody>
          <a:bodyPr/>
          <a:lstStyle/>
          <a:p>
            <a:pPr marL="0" indent="0">
              <a:buNone/>
            </a:pPr>
            <a:endParaRPr lang="en-GB" dirty="0"/>
          </a:p>
          <a:p>
            <a:pPr marL="0" indent="0">
              <a:buNone/>
            </a:pPr>
            <a:endParaRPr lang="en-GB" dirty="0"/>
          </a:p>
          <a:p>
            <a:pPr marL="0" indent="0">
              <a:buNone/>
            </a:pPr>
            <a:r>
              <a:rPr lang="en-GB" dirty="0"/>
              <a:t>Art. 4(8) ‘processor’ means </a:t>
            </a:r>
          </a:p>
          <a:p>
            <a:r>
              <a:rPr lang="en-GB" dirty="0"/>
              <a:t>a natural or legal person, </a:t>
            </a:r>
          </a:p>
          <a:p>
            <a:r>
              <a:rPr lang="en-GB" dirty="0"/>
              <a:t>public authority, agency or other body </a:t>
            </a:r>
          </a:p>
          <a:p>
            <a:r>
              <a:rPr lang="en-GB" b="1" dirty="0"/>
              <a:t>which processes personal data on behalf of the controller;</a:t>
            </a:r>
          </a:p>
        </p:txBody>
      </p:sp>
      <p:sp>
        <p:nvSpPr>
          <p:cNvPr id="4" name="Date Placeholder 3">
            <a:extLst>
              <a:ext uri="{FF2B5EF4-FFF2-40B4-BE49-F238E27FC236}">
                <a16:creationId xmlns:a16="http://schemas.microsoft.com/office/drawing/2014/main" id="{C784B958-89AD-5345-9F02-3E81CD3D8FBD}"/>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BACF3472-7335-AC41-9D45-CFAACBA813A9}"/>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18164A12-7B0E-0C42-AFF9-031F0D15BB11}"/>
              </a:ext>
            </a:extLst>
          </p:cNvPr>
          <p:cNvSpPr>
            <a:spLocks noGrp="1"/>
          </p:cNvSpPr>
          <p:nvPr>
            <p:ph type="sldNum" sz="quarter" idx="12"/>
          </p:nvPr>
        </p:nvSpPr>
        <p:spPr/>
        <p:txBody>
          <a:bodyPr/>
          <a:lstStyle/>
          <a:p>
            <a:fld id="{69E57DC2-970A-4B3E-BB1C-7A09969E49DF}" type="slidenum">
              <a:rPr lang="en-US" smtClean="0"/>
              <a:t>15</a:t>
            </a:fld>
            <a:endParaRPr lang="en-US" dirty="0"/>
          </a:p>
        </p:txBody>
      </p:sp>
      <p:pic>
        <p:nvPicPr>
          <p:cNvPr id="7" name="Audio 6">
            <a:hlinkClick r:id="" action="ppaction://media"/>
            <a:extLst>
              <a:ext uri="{FF2B5EF4-FFF2-40B4-BE49-F238E27FC236}">
                <a16:creationId xmlns:a16="http://schemas.microsoft.com/office/drawing/2014/main" id="{602F4262-0DDD-1241-BFB7-AA60EC07E9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66497748"/>
      </p:ext>
    </p:extLst>
  </p:cSld>
  <p:clrMapOvr>
    <a:masterClrMapping/>
  </p:clrMapOvr>
  <mc:AlternateContent xmlns:mc="http://schemas.openxmlformats.org/markup-compatibility/2006" xmlns:p14="http://schemas.microsoft.com/office/powerpoint/2010/main">
    <mc:Choice Requires="p14">
      <p:transition spd="slow" p14:dur="2000" advTm="83964"/>
    </mc:Choice>
    <mc:Fallback xmlns="">
      <p:transition spd="slow" advTm="83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A statue of a person&#10;&#10;Description automatically generated">
            <a:extLst>
              <a:ext uri="{FF2B5EF4-FFF2-40B4-BE49-F238E27FC236}">
                <a16:creationId xmlns:a16="http://schemas.microsoft.com/office/drawing/2014/main" id="{75C2D434-B94D-3346-A261-F74083C62668}"/>
              </a:ext>
            </a:extLst>
          </p:cNvPr>
          <p:cNvPicPr>
            <a:picLocks noChangeAspect="1"/>
          </p:cNvPicPr>
          <p:nvPr/>
        </p:nvPicPr>
        <p:blipFill rotWithShape="1">
          <a:blip r:embed="rId4"/>
          <a:srcRect t="15706" r="1" b="2"/>
          <a:stretch/>
        </p:blipFill>
        <p:spPr>
          <a:xfrm>
            <a:off x="-1" y="10"/>
            <a:ext cx="12188652" cy="6857990"/>
          </a:xfrm>
          <a:prstGeom prst="rect">
            <a:avLst/>
          </a:prstGeom>
        </p:spPr>
      </p:pic>
      <p:sp>
        <p:nvSpPr>
          <p:cNvPr id="12" name="Rectangle 11">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ACDB6C8-A16B-E042-873F-71800D0927A2}"/>
              </a:ext>
            </a:extLst>
          </p:cNvPr>
          <p:cNvSpPr>
            <a:spLocks noGrp="1"/>
          </p:cNvSpPr>
          <p:nvPr>
            <p:ph idx="1"/>
          </p:nvPr>
        </p:nvSpPr>
        <p:spPr>
          <a:xfrm>
            <a:off x="1371600" y="2286000"/>
            <a:ext cx="9601200" cy="3581400"/>
          </a:xfrm>
        </p:spPr>
        <p:txBody>
          <a:bodyPr>
            <a:normAutofit/>
          </a:bodyPr>
          <a:lstStyle/>
          <a:p>
            <a:endParaRPr lang="en-GB" dirty="0"/>
          </a:p>
          <a:p>
            <a:endParaRPr lang="en-GB" dirty="0"/>
          </a:p>
          <a:p>
            <a:r>
              <a:rPr lang="en-GB" dirty="0" err="1"/>
              <a:t>HumanE</a:t>
            </a:r>
            <a:r>
              <a:rPr lang="en-GB" dirty="0"/>
              <a:t>-AI-NET</a:t>
            </a:r>
          </a:p>
          <a:p>
            <a:endParaRPr lang="en-GB" dirty="0"/>
          </a:p>
          <a:p>
            <a:pPr algn="r"/>
            <a:r>
              <a:rPr lang="en-GB" dirty="0"/>
              <a:t>GDPR: enables, prohibits, restricts</a:t>
            </a:r>
          </a:p>
          <a:p>
            <a:pPr lvl="1" algn="r"/>
            <a:r>
              <a:rPr lang="en-GB" dirty="0"/>
              <a:t>Reasonable</a:t>
            </a:r>
          </a:p>
          <a:p>
            <a:pPr lvl="1" algn="r"/>
            <a:r>
              <a:rPr lang="en-GB" dirty="0"/>
              <a:t>Pertinent</a:t>
            </a:r>
          </a:p>
          <a:p>
            <a:pPr lvl="1"/>
            <a:endParaRPr lang="en-GB" dirty="0"/>
          </a:p>
        </p:txBody>
      </p:sp>
      <p:sp>
        <p:nvSpPr>
          <p:cNvPr id="4" name="Date Placeholder 3">
            <a:extLst>
              <a:ext uri="{FF2B5EF4-FFF2-40B4-BE49-F238E27FC236}">
                <a16:creationId xmlns:a16="http://schemas.microsoft.com/office/drawing/2014/main" id="{DF8905F9-5D06-CF44-BD0A-9D47BD35A326}"/>
              </a:ext>
            </a:extLst>
          </p:cNvPr>
          <p:cNvSpPr>
            <a:spLocks noGrp="1"/>
          </p:cNvSpPr>
          <p:nvPr>
            <p:ph type="dt" sz="half" idx="10"/>
          </p:nvPr>
        </p:nvSpPr>
        <p:spPr>
          <a:xfrm>
            <a:off x="1390650" y="6453386"/>
            <a:ext cx="1204572" cy="404614"/>
          </a:xfrm>
        </p:spPr>
        <p:txBody>
          <a:bodyPr>
            <a:normAutofit/>
          </a:bodyPr>
          <a:lstStyle/>
          <a:p>
            <a:pPr>
              <a:spcAft>
                <a:spcPts val="600"/>
              </a:spcAft>
            </a:pPr>
            <a:r>
              <a:rPr lang="en-US"/>
              <a:t>Fall 2020</a:t>
            </a:r>
          </a:p>
        </p:txBody>
      </p:sp>
      <p:sp>
        <p:nvSpPr>
          <p:cNvPr id="5" name="Footer Placeholder 4">
            <a:extLst>
              <a:ext uri="{FF2B5EF4-FFF2-40B4-BE49-F238E27FC236}">
                <a16:creationId xmlns:a16="http://schemas.microsoft.com/office/drawing/2014/main" id="{ECFE89FA-F741-CF48-9110-2B0215397C89}"/>
              </a:ext>
            </a:extLst>
          </p:cNvPr>
          <p:cNvSpPr>
            <a:spLocks noGrp="1"/>
          </p:cNvSpPr>
          <p:nvPr>
            <p:ph type="ftr" sz="quarter" idx="11"/>
          </p:nvPr>
        </p:nvSpPr>
        <p:spPr>
          <a:xfrm>
            <a:off x="2893564" y="6453386"/>
            <a:ext cx="6280830" cy="404614"/>
          </a:xfrm>
        </p:spPr>
        <p:txBody>
          <a:bodyPr>
            <a:normAutofit/>
          </a:bodyPr>
          <a:lstStyle/>
          <a:p>
            <a:pPr>
              <a:spcAft>
                <a:spcPts val="600"/>
              </a:spcAft>
            </a:pPr>
            <a:r>
              <a:rPr lang="en-US"/>
              <a:t>HumanE-AI-NET Tutorial Legal Protection by Design</a:t>
            </a:r>
          </a:p>
        </p:txBody>
      </p:sp>
      <p:sp>
        <p:nvSpPr>
          <p:cNvPr id="6" name="Slide Number Placeholder 5">
            <a:extLst>
              <a:ext uri="{FF2B5EF4-FFF2-40B4-BE49-F238E27FC236}">
                <a16:creationId xmlns:a16="http://schemas.microsoft.com/office/drawing/2014/main" id="{AD0A3B25-0E3E-A349-B363-6C9902AE626A}"/>
              </a:ext>
            </a:extLst>
          </p:cNvPr>
          <p:cNvSpPr>
            <a:spLocks noGrp="1"/>
          </p:cNvSpPr>
          <p:nvPr>
            <p:ph type="sldNum" sz="quarter" idx="12"/>
          </p:nvPr>
        </p:nvSpPr>
        <p:spPr>
          <a:xfrm>
            <a:off x="9472736" y="6453386"/>
            <a:ext cx="1596292" cy="404614"/>
          </a:xfrm>
        </p:spPr>
        <p:txBody>
          <a:bodyPr>
            <a:normAutofit/>
          </a:bodyPr>
          <a:lstStyle/>
          <a:p>
            <a:pPr>
              <a:spcAft>
                <a:spcPts val="600"/>
              </a:spcAft>
            </a:pPr>
            <a:fld id="{69E57DC2-970A-4B3E-BB1C-7A09969E49DF}" type="slidenum">
              <a:rPr lang="en-US" smtClean="0"/>
              <a:pPr>
                <a:spcAft>
                  <a:spcPts val="600"/>
                </a:spcAft>
              </a:pPr>
              <a:t>16</a:t>
            </a:fld>
            <a:endParaRPr lang="en-US"/>
          </a:p>
        </p:txBody>
      </p:sp>
      <p:pic>
        <p:nvPicPr>
          <p:cNvPr id="2" name="Audio 1">
            <a:hlinkClick r:id="" action="ppaction://media"/>
            <a:extLst>
              <a:ext uri="{FF2B5EF4-FFF2-40B4-BE49-F238E27FC236}">
                <a16:creationId xmlns:a16="http://schemas.microsoft.com/office/drawing/2014/main" id="{9749BA35-384E-504E-A51D-BD5F33E09A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54071170"/>
      </p:ext>
    </p:extLst>
  </p:cSld>
  <p:clrMapOvr>
    <a:masterClrMapping/>
  </p:clrMapOvr>
  <mc:AlternateContent xmlns:mc="http://schemas.openxmlformats.org/markup-compatibility/2006" xmlns:p14="http://schemas.microsoft.com/office/powerpoint/2010/main">
    <mc:Choice Requires="p14">
      <p:transition spd="slow" p14:dur="2000" advTm="27181"/>
    </mc:Choice>
    <mc:Fallback xmlns="">
      <p:transition spd="slow" advTm="27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6723-6356-1842-86E4-8E51B0150888}"/>
              </a:ext>
            </a:extLst>
          </p:cNvPr>
          <p:cNvSpPr>
            <a:spLocks noGrp="1"/>
          </p:cNvSpPr>
          <p:nvPr>
            <p:ph type="title"/>
          </p:nvPr>
        </p:nvSpPr>
        <p:spPr/>
        <p:txBody>
          <a:bodyPr/>
          <a:lstStyle/>
          <a:p>
            <a:r>
              <a:rPr lang="en-GB" dirty="0"/>
              <a:t>Developers</a:t>
            </a:r>
          </a:p>
        </p:txBody>
      </p:sp>
      <p:sp>
        <p:nvSpPr>
          <p:cNvPr id="3" name="Content Placeholder 2">
            <a:extLst>
              <a:ext uri="{FF2B5EF4-FFF2-40B4-BE49-F238E27FC236}">
                <a16:creationId xmlns:a16="http://schemas.microsoft.com/office/drawing/2014/main" id="{EB33D852-FC27-674F-95F7-CE9955819F62}"/>
              </a:ext>
            </a:extLst>
          </p:cNvPr>
          <p:cNvSpPr>
            <a:spLocks noGrp="1"/>
          </p:cNvSpPr>
          <p:nvPr>
            <p:ph idx="1"/>
          </p:nvPr>
        </p:nvSpPr>
        <p:spPr>
          <a:xfrm>
            <a:off x="1371600" y="1724628"/>
            <a:ext cx="10635916" cy="4142772"/>
          </a:xfrm>
        </p:spPr>
        <p:txBody>
          <a:bodyPr/>
          <a:lstStyle/>
          <a:p>
            <a:endParaRPr lang="en-GB" dirty="0"/>
          </a:p>
          <a:p>
            <a:pPr marL="457200" indent="-457200">
              <a:buFont typeface="+mj-lt"/>
              <a:buAutoNum type="arabicPeriod"/>
            </a:pPr>
            <a:r>
              <a:rPr lang="en-GB" dirty="0"/>
              <a:t>A </a:t>
            </a:r>
            <a:r>
              <a:rPr lang="en-GB" b="1" dirty="0"/>
              <a:t>developer</a:t>
            </a:r>
            <a:r>
              <a:rPr lang="en-GB" dirty="0"/>
              <a:t> of an AI system is not necessarily its user</a:t>
            </a:r>
          </a:p>
          <a:p>
            <a:pPr lvl="2"/>
            <a:r>
              <a:rPr lang="en-GB" dirty="0"/>
              <a:t>The GDPR applies to the developer if they process personal data </a:t>
            </a:r>
          </a:p>
          <a:p>
            <a:pPr lvl="3"/>
            <a:r>
              <a:rPr lang="en-GB" dirty="0"/>
              <a:t>to e.g. to test the system</a:t>
            </a:r>
          </a:p>
          <a:p>
            <a:pPr lvl="3"/>
            <a:endParaRPr lang="en-GB" dirty="0"/>
          </a:p>
        </p:txBody>
      </p:sp>
      <p:sp>
        <p:nvSpPr>
          <p:cNvPr id="4" name="Date Placeholder 3">
            <a:extLst>
              <a:ext uri="{FF2B5EF4-FFF2-40B4-BE49-F238E27FC236}">
                <a16:creationId xmlns:a16="http://schemas.microsoft.com/office/drawing/2014/main" id="{8661C4E2-FF03-8C41-B046-398168161952}"/>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0BD05C51-2802-394F-85CC-8B3F0420AA19}"/>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460F41FA-CE81-3544-856C-5E03B90E48D5}"/>
              </a:ext>
            </a:extLst>
          </p:cNvPr>
          <p:cNvSpPr>
            <a:spLocks noGrp="1"/>
          </p:cNvSpPr>
          <p:nvPr>
            <p:ph type="sldNum" sz="quarter" idx="12"/>
          </p:nvPr>
        </p:nvSpPr>
        <p:spPr/>
        <p:txBody>
          <a:bodyPr/>
          <a:lstStyle/>
          <a:p>
            <a:fld id="{69E57DC2-970A-4B3E-BB1C-7A09969E49DF}" type="slidenum">
              <a:rPr lang="en-US" smtClean="0"/>
              <a:t>2</a:t>
            </a:fld>
            <a:endParaRPr lang="en-US" dirty="0"/>
          </a:p>
        </p:txBody>
      </p:sp>
      <p:pic>
        <p:nvPicPr>
          <p:cNvPr id="7" name="Audio 6">
            <a:hlinkClick r:id="" action="ppaction://media"/>
            <a:extLst>
              <a:ext uri="{FF2B5EF4-FFF2-40B4-BE49-F238E27FC236}">
                <a16:creationId xmlns:a16="http://schemas.microsoft.com/office/drawing/2014/main" id="{3A819806-66CF-7C46-912C-1F11B3E5CF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96137014"/>
      </p:ext>
    </p:extLst>
  </p:cSld>
  <p:clrMapOvr>
    <a:masterClrMapping/>
  </p:clrMapOvr>
  <mc:AlternateContent xmlns:mc="http://schemas.openxmlformats.org/markup-compatibility/2006" xmlns:p14="http://schemas.microsoft.com/office/powerpoint/2010/main">
    <mc:Choice Requires="p14">
      <p:transition spd="slow" p14:dur="2000" advTm="41171"/>
    </mc:Choice>
    <mc:Fallback xmlns="">
      <p:transition spd="slow" advTm="41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6723-6356-1842-86E4-8E51B0150888}"/>
              </a:ext>
            </a:extLst>
          </p:cNvPr>
          <p:cNvSpPr>
            <a:spLocks noGrp="1"/>
          </p:cNvSpPr>
          <p:nvPr>
            <p:ph type="title"/>
          </p:nvPr>
        </p:nvSpPr>
        <p:spPr/>
        <p:txBody>
          <a:bodyPr/>
          <a:lstStyle/>
          <a:p>
            <a:r>
              <a:rPr lang="en-GB" dirty="0"/>
              <a:t>Developers</a:t>
            </a:r>
          </a:p>
        </p:txBody>
      </p:sp>
      <p:sp>
        <p:nvSpPr>
          <p:cNvPr id="3" name="Content Placeholder 2">
            <a:extLst>
              <a:ext uri="{FF2B5EF4-FFF2-40B4-BE49-F238E27FC236}">
                <a16:creationId xmlns:a16="http://schemas.microsoft.com/office/drawing/2014/main" id="{EB33D852-FC27-674F-95F7-CE9955819F62}"/>
              </a:ext>
            </a:extLst>
          </p:cNvPr>
          <p:cNvSpPr>
            <a:spLocks noGrp="1"/>
          </p:cNvSpPr>
          <p:nvPr>
            <p:ph idx="1"/>
          </p:nvPr>
        </p:nvSpPr>
        <p:spPr>
          <a:xfrm>
            <a:off x="1371600" y="1724628"/>
            <a:ext cx="10635916" cy="4142772"/>
          </a:xfrm>
        </p:spPr>
        <p:txBody>
          <a:bodyPr/>
          <a:lstStyle/>
          <a:p>
            <a:endParaRPr lang="en-GB" dirty="0"/>
          </a:p>
          <a:p>
            <a:pPr marL="457200" indent="-457200">
              <a:buFont typeface="+mj-lt"/>
              <a:buAutoNum type="arabicPeriod"/>
            </a:pPr>
            <a:r>
              <a:rPr lang="en-GB" dirty="0"/>
              <a:t>A </a:t>
            </a:r>
            <a:r>
              <a:rPr lang="en-GB" b="1" dirty="0"/>
              <a:t>developer</a:t>
            </a:r>
            <a:r>
              <a:rPr lang="en-GB" dirty="0"/>
              <a:t> of an AI system is not necessarily its user</a:t>
            </a:r>
          </a:p>
          <a:p>
            <a:pPr lvl="2"/>
            <a:r>
              <a:rPr lang="en-GB" dirty="0"/>
              <a:t>The GDPR applies to the developer if they process personal data </a:t>
            </a:r>
          </a:p>
          <a:p>
            <a:pPr lvl="3"/>
            <a:r>
              <a:rPr lang="en-GB" dirty="0"/>
              <a:t>to e.g. to test the system</a:t>
            </a:r>
          </a:p>
          <a:p>
            <a:pPr lvl="3"/>
            <a:endParaRPr lang="en-GB" dirty="0"/>
          </a:p>
          <a:p>
            <a:pPr lvl="2"/>
            <a:r>
              <a:rPr lang="en-GB" dirty="0"/>
              <a:t>In the case of research in the public interest the research exception may apply </a:t>
            </a:r>
          </a:p>
          <a:p>
            <a:pPr lvl="3"/>
            <a:r>
              <a:rPr lang="en-GB" dirty="0"/>
              <a:t>the GDPR applies, but with less constraints</a:t>
            </a:r>
          </a:p>
          <a:p>
            <a:pPr lvl="3"/>
            <a:endParaRPr lang="en-GB" dirty="0"/>
          </a:p>
        </p:txBody>
      </p:sp>
      <p:sp>
        <p:nvSpPr>
          <p:cNvPr id="4" name="Date Placeholder 3">
            <a:extLst>
              <a:ext uri="{FF2B5EF4-FFF2-40B4-BE49-F238E27FC236}">
                <a16:creationId xmlns:a16="http://schemas.microsoft.com/office/drawing/2014/main" id="{8661C4E2-FF03-8C41-B046-398168161952}"/>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0BD05C51-2802-394F-85CC-8B3F0420AA19}"/>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460F41FA-CE81-3544-856C-5E03B90E48D5}"/>
              </a:ext>
            </a:extLst>
          </p:cNvPr>
          <p:cNvSpPr>
            <a:spLocks noGrp="1"/>
          </p:cNvSpPr>
          <p:nvPr>
            <p:ph type="sldNum" sz="quarter" idx="12"/>
          </p:nvPr>
        </p:nvSpPr>
        <p:spPr/>
        <p:txBody>
          <a:bodyPr/>
          <a:lstStyle/>
          <a:p>
            <a:fld id="{69E57DC2-970A-4B3E-BB1C-7A09969E49DF}" type="slidenum">
              <a:rPr lang="en-US" smtClean="0"/>
              <a:t>3</a:t>
            </a:fld>
            <a:endParaRPr lang="en-US" dirty="0"/>
          </a:p>
        </p:txBody>
      </p:sp>
      <p:pic>
        <p:nvPicPr>
          <p:cNvPr id="8" name="Audio 7">
            <a:hlinkClick r:id="" action="ppaction://media"/>
            <a:extLst>
              <a:ext uri="{FF2B5EF4-FFF2-40B4-BE49-F238E27FC236}">
                <a16:creationId xmlns:a16="http://schemas.microsoft.com/office/drawing/2014/main" id="{84988377-D15E-E94F-A878-CDCD20A492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51925071"/>
      </p:ext>
    </p:extLst>
  </p:cSld>
  <p:clrMapOvr>
    <a:masterClrMapping/>
  </p:clrMapOvr>
  <mc:AlternateContent xmlns:mc="http://schemas.openxmlformats.org/markup-compatibility/2006" xmlns:p14="http://schemas.microsoft.com/office/powerpoint/2010/main">
    <mc:Choice Requires="p14">
      <p:transition spd="slow" p14:dur="2000" advTm="57076"/>
    </mc:Choice>
    <mc:Fallback xmlns="">
      <p:transition spd="slow" advTm="5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6723-6356-1842-86E4-8E51B0150888}"/>
              </a:ext>
            </a:extLst>
          </p:cNvPr>
          <p:cNvSpPr>
            <a:spLocks noGrp="1"/>
          </p:cNvSpPr>
          <p:nvPr>
            <p:ph type="title"/>
          </p:nvPr>
        </p:nvSpPr>
        <p:spPr/>
        <p:txBody>
          <a:bodyPr/>
          <a:lstStyle/>
          <a:p>
            <a:r>
              <a:rPr lang="en-GB" dirty="0"/>
              <a:t>Developers</a:t>
            </a:r>
          </a:p>
        </p:txBody>
      </p:sp>
      <p:sp>
        <p:nvSpPr>
          <p:cNvPr id="3" name="Content Placeholder 2">
            <a:extLst>
              <a:ext uri="{FF2B5EF4-FFF2-40B4-BE49-F238E27FC236}">
                <a16:creationId xmlns:a16="http://schemas.microsoft.com/office/drawing/2014/main" id="{EB33D852-FC27-674F-95F7-CE9955819F62}"/>
              </a:ext>
            </a:extLst>
          </p:cNvPr>
          <p:cNvSpPr>
            <a:spLocks noGrp="1"/>
          </p:cNvSpPr>
          <p:nvPr>
            <p:ph idx="1"/>
          </p:nvPr>
        </p:nvSpPr>
        <p:spPr>
          <a:xfrm>
            <a:off x="1371600" y="1724628"/>
            <a:ext cx="10635916" cy="4142772"/>
          </a:xfrm>
        </p:spPr>
        <p:txBody>
          <a:bodyPr/>
          <a:lstStyle/>
          <a:p>
            <a:endParaRPr lang="en-GB" dirty="0"/>
          </a:p>
          <a:p>
            <a:pPr marL="457200" indent="-457200">
              <a:buFont typeface="+mj-lt"/>
              <a:buAutoNum type="arabicPeriod"/>
            </a:pPr>
            <a:r>
              <a:rPr lang="en-GB" dirty="0"/>
              <a:t>A </a:t>
            </a:r>
            <a:r>
              <a:rPr lang="en-GB" b="1" dirty="0"/>
              <a:t>developer</a:t>
            </a:r>
            <a:r>
              <a:rPr lang="en-GB" dirty="0"/>
              <a:t> of an AI system is not necessarily its user</a:t>
            </a:r>
          </a:p>
          <a:p>
            <a:pPr lvl="2"/>
            <a:r>
              <a:rPr lang="en-GB" dirty="0"/>
              <a:t>The GDPR applies to the developer if they process personal data </a:t>
            </a:r>
          </a:p>
          <a:p>
            <a:pPr lvl="3"/>
            <a:r>
              <a:rPr lang="en-GB" dirty="0"/>
              <a:t>to e.g. to test the system</a:t>
            </a:r>
          </a:p>
          <a:p>
            <a:pPr lvl="3"/>
            <a:endParaRPr lang="en-GB" dirty="0"/>
          </a:p>
          <a:p>
            <a:pPr lvl="2"/>
            <a:r>
              <a:rPr lang="en-GB" dirty="0"/>
              <a:t>In the case of research in the public interest the research exception may apply </a:t>
            </a:r>
          </a:p>
          <a:p>
            <a:pPr lvl="3"/>
            <a:r>
              <a:rPr lang="en-GB" dirty="0"/>
              <a:t>the GDPR applies, but with less constraints</a:t>
            </a:r>
          </a:p>
          <a:p>
            <a:pPr lvl="3"/>
            <a:endParaRPr lang="en-GB" dirty="0"/>
          </a:p>
          <a:p>
            <a:pPr lvl="2"/>
            <a:r>
              <a:rPr lang="en-GB" dirty="0"/>
              <a:t>The developer is liable as </a:t>
            </a:r>
          </a:p>
          <a:p>
            <a:pPr lvl="3"/>
            <a:r>
              <a:rPr lang="en-GB" dirty="0"/>
              <a:t>a controller if they determine the purpose and means</a:t>
            </a:r>
          </a:p>
          <a:p>
            <a:pPr lvl="3"/>
            <a:r>
              <a:rPr lang="en-GB" dirty="0"/>
              <a:t>a processor insofar as they act on behalf of an identifiable other</a:t>
            </a:r>
          </a:p>
        </p:txBody>
      </p:sp>
      <p:sp>
        <p:nvSpPr>
          <p:cNvPr id="4" name="Date Placeholder 3">
            <a:extLst>
              <a:ext uri="{FF2B5EF4-FFF2-40B4-BE49-F238E27FC236}">
                <a16:creationId xmlns:a16="http://schemas.microsoft.com/office/drawing/2014/main" id="{8661C4E2-FF03-8C41-B046-398168161952}"/>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0BD05C51-2802-394F-85CC-8B3F0420AA19}"/>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460F41FA-CE81-3544-856C-5E03B90E48D5}"/>
              </a:ext>
            </a:extLst>
          </p:cNvPr>
          <p:cNvSpPr>
            <a:spLocks noGrp="1"/>
          </p:cNvSpPr>
          <p:nvPr>
            <p:ph type="sldNum" sz="quarter" idx="12"/>
          </p:nvPr>
        </p:nvSpPr>
        <p:spPr/>
        <p:txBody>
          <a:bodyPr/>
          <a:lstStyle/>
          <a:p>
            <a:fld id="{69E57DC2-970A-4B3E-BB1C-7A09969E49DF}" type="slidenum">
              <a:rPr lang="en-US" smtClean="0"/>
              <a:t>4</a:t>
            </a:fld>
            <a:endParaRPr lang="en-US" dirty="0"/>
          </a:p>
        </p:txBody>
      </p:sp>
      <p:pic>
        <p:nvPicPr>
          <p:cNvPr id="7" name="Audio 6">
            <a:hlinkClick r:id="" action="ppaction://media"/>
            <a:extLst>
              <a:ext uri="{FF2B5EF4-FFF2-40B4-BE49-F238E27FC236}">
                <a16:creationId xmlns:a16="http://schemas.microsoft.com/office/drawing/2014/main" id="{65103F84-C5DA-614B-BC56-0D832ECF93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24597357"/>
      </p:ext>
    </p:extLst>
  </p:cSld>
  <p:clrMapOvr>
    <a:masterClrMapping/>
  </p:clrMapOvr>
  <mc:AlternateContent xmlns:mc="http://schemas.openxmlformats.org/markup-compatibility/2006" xmlns:p14="http://schemas.microsoft.com/office/powerpoint/2010/main">
    <mc:Choice Requires="p14">
      <p:transition spd="slow" p14:dur="2000" advTm="30079"/>
    </mc:Choice>
    <mc:Fallback xmlns="">
      <p:transition spd="slow" advTm="30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6723-6356-1842-86E4-8E51B0150888}"/>
              </a:ext>
            </a:extLst>
          </p:cNvPr>
          <p:cNvSpPr>
            <a:spLocks noGrp="1"/>
          </p:cNvSpPr>
          <p:nvPr>
            <p:ph type="title"/>
          </p:nvPr>
        </p:nvSpPr>
        <p:spPr/>
        <p:txBody>
          <a:bodyPr/>
          <a:lstStyle/>
          <a:p>
            <a:r>
              <a:rPr lang="en-GB" dirty="0"/>
              <a:t>Users</a:t>
            </a:r>
          </a:p>
        </p:txBody>
      </p:sp>
      <p:sp>
        <p:nvSpPr>
          <p:cNvPr id="3" name="Content Placeholder 2">
            <a:extLst>
              <a:ext uri="{FF2B5EF4-FFF2-40B4-BE49-F238E27FC236}">
                <a16:creationId xmlns:a16="http://schemas.microsoft.com/office/drawing/2014/main" id="{EB33D852-FC27-674F-95F7-CE9955819F62}"/>
              </a:ext>
            </a:extLst>
          </p:cNvPr>
          <p:cNvSpPr>
            <a:spLocks noGrp="1"/>
          </p:cNvSpPr>
          <p:nvPr>
            <p:ph idx="1"/>
          </p:nvPr>
        </p:nvSpPr>
        <p:spPr>
          <a:xfrm>
            <a:off x="1371600" y="1250066"/>
            <a:ext cx="10347158" cy="5203319"/>
          </a:xfrm>
        </p:spPr>
        <p:txBody>
          <a:bodyPr>
            <a:normAutofit/>
          </a:bodyPr>
          <a:lstStyle/>
          <a:p>
            <a:endParaRPr lang="en-GB" dirty="0"/>
          </a:p>
          <a:p>
            <a:pPr marL="457200" indent="-457200">
              <a:buFont typeface="+mj-lt"/>
              <a:buAutoNum type="arabicPeriod" startAt="2"/>
            </a:pPr>
            <a:r>
              <a:rPr lang="en-GB" b="1" dirty="0"/>
              <a:t>The company, government agency or NGO who employs the system </a:t>
            </a:r>
          </a:p>
          <a:p>
            <a:pPr marL="0" indent="0">
              <a:buNone/>
            </a:pPr>
            <a:endParaRPr lang="en-GB" sz="1100" b="1" dirty="0"/>
          </a:p>
          <a:p>
            <a:endParaRPr lang="en-GB" dirty="0"/>
          </a:p>
          <a:p>
            <a:endParaRPr lang="en-GB" dirty="0"/>
          </a:p>
        </p:txBody>
      </p:sp>
      <p:sp>
        <p:nvSpPr>
          <p:cNvPr id="4" name="Date Placeholder 3">
            <a:extLst>
              <a:ext uri="{FF2B5EF4-FFF2-40B4-BE49-F238E27FC236}">
                <a16:creationId xmlns:a16="http://schemas.microsoft.com/office/drawing/2014/main" id="{8661C4E2-FF03-8C41-B046-398168161952}"/>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0BD05C51-2802-394F-85CC-8B3F0420AA19}"/>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460F41FA-CE81-3544-856C-5E03B90E48D5}"/>
              </a:ext>
            </a:extLst>
          </p:cNvPr>
          <p:cNvSpPr>
            <a:spLocks noGrp="1"/>
          </p:cNvSpPr>
          <p:nvPr>
            <p:ph type="sldNum" sz="quarter" idx="12"/>
          </p:nvPr>
        </p:nvSpPr>
        <p:spPr/>
        <p:txBody>
          <a:bodyPr/>
          <a:lstStyle/>
          <a:p>
            <a:fld id="{69E57DC2-970A-4B3E-BB1C-7A09969E49DF}" type="slidenum">
              <a:rPr lang="en-US" smtClean="0"/>
              <a:t>5</a:t>
            </a:fld>
            <a:endParaRPr lang="en-US" dirty="0"/>
          </a:p>
        </p:txBody>
      </p:sp>
      <p:pic>
        <p:nvPicPr>
          <p:cNvPr id="7" name="Audio 6">
            <a:hlinkClick r:id="" action="ppaction://media"/>
            <a:extLst>
              <a:ext uri="{FF2B5EF4-FFF2-40B4-BE49-F238E27FC236}">
                <a16:creationId xmlns:a16="http://schemas.microsoft.com/office/drawing/2014/main" id="{DA9B2662-AF91-3F49-9FBF-AC75D39D63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26889652"/>
      </p:ext>
    </p:extLst>
  </p:cSld>
  <p:clrMapOvr>
    <a:masterClrMapping/>
  </p:clrMapOvr>
  <mc:AlternateContent xmlns:mc="http://schemas.openxmlformats.org/markup-compatibility/2006" xmlns:p14="http://schemas.microsoft.com/office/powerpoint/2010/main">
    <mc:Choice Requires="p14">
      <p:transition spd="slow" p14:dur="2000" advTm="14771"/>
    </mc:Choice>
    <mc:Fallback xmlns="">
      <p:transition spd="slow" advTm="14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6723-6356-1842-86E4-8E51B0150888}"/>
              </a:ext>
            </a:extLst>
          </p:cNvPr>
          <p:cNvSpPr>
            <a:spLocks noGrp="1"/>
          </p:cNvSpPr>
          <p:nvPr>
            <p:ph type="title"/>
          </p:nvPr>
        </p:nvSpPr>
        <p:spPr/>
        <p:txBody>
          <a:bodyPr/>
          <a:lstStyle/>
          <a:p>
            <a:r>
              <a:rPr lang="en-GB" dirty="0"/>
              <a:t>Users</a:t>
            </a:r>
          </a:p>
        </p:txBody>
      </p:sp>
      <p:sp>
        <p:nvSpPr>
          <p:cNvPr id="3" name="Content Placeholder 2">
            <a:extLst>
              <a:ext uri="{FF2B5EF4-FFF2-40B4-BE49-F238E27FC236}">
                <a16:creationId xmlns:a16="http://schemas.microsoft.com/office/drawing/2014/main" id="{EB33D852-FC27-674F-95F7-CE9955819F62}"/>
              </a:ext>
            </a:extLst>
          </p:cNvPr>
          <p:cNvSpPr>
            <a:spLocks noGrp="1"/>
          </p:cNvSpPr>
          <p:nvPr>
            <p:ph idx="1"/>
          </p:nvPr>
        </p:nvSpPr>
        <p:spPr>
          <a:xfrm>
            <a:off x="1371600" y="1250066"/>
            <a:ext cx="10347158" cy="5203319"/>
          </a:xfrm>
        </p:spPr>
        <p:txBody>
          <a:bodyPr>
            <a:normAutofit/>
          </a:bodyPr>
          <a:lstStyle/>
          <a:p>
            <a:endParaRPr lang="en-GB" dirty="0"/>
          </a:p>
          <a:p>
            <a:pPr marL="457200" indent="-457200">
              <a:buFont typeface="+mj-lt"/>
              <a:buAutoNum type="arabicPeriod" startAt="2"/>
            </a:pPr>
            <a:r>
              <a:rPr lang="en-GB" b="1" dirty="0"/>
              <a:t>The company, government agency or NGO who employs the system </a:t>
            </a:r>
          </a:p>
          <a:p>
            <a:pPr marL="0" indent="0">
              <a:buNone/>
            </a:pPr>
            <a:endParaRPr lang="en-GB" sz="1100" b="1" dirty="0"/>
          </a:p>
          <a:p>
            <a:r>
              <a:rPr lang="en-GB" b="1" dirty="0"/>
              <a:t>Is liable as a controller, if </a:t>
            </a:r>
          </a:p>
          <a:p>
            <a:pPr lvl="1"/>
            <a:r>
              <a:rPr lang="en-GB" b="1" dirty="0"/>
              <a:t>they processes personal data and </a:t>
            </a:r>
            <a:r>
              <a:rPr lang="en-GB" dirty="0"/>
              <a:t>de facto determine purpose and the means</a:t>
            </a:r>
          </a:p>
          <a:p>
            <a:pPr lvl="1"/>
            <a:r>
              <a:rPr lang="en-GB" dirty="0"/>
              <a:t>note they can delegate details concerning the means to a processor</a:t>
            </a:r>
          </a:p>
          <a:p>
            <a:endParaRPr lang="en-GB" dirty="0"/>
          </a:p>
          <a:p>
            <a:endParaRPr lang="en-GB" dirty="0"/>
          </a:p>
        </p:txBody>
      </p:sp>
      <p:sp>
        <p:nvSpPr>
          <p:cNvPr id="4" name="Date Placeholder 3">
            <a:extLst>
              <a:ext uri="{FF2B5EF4-FFF2-40B4-BE49-F238E27FC236}">
                <a16:creationId xmlns:a16="http://schemas.microsoft.com/office/drawing/2014/main" id="{8661C4E2-FF03-8C41-B046-398168161952}"/>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0BD05C51-2802-394F-85CC-8B3F0420AA19}"/>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460F41FA-CE81-3544-856C-5E03B90E48D5}"/>
              </a:ext>
            </a:extLst>
          </p:cNvPr>
          <p:cNvSpPr>
            <a:spLocks noGrp="1"/>
          </p:cNvSpPr>
          <p:nvPr>
            <p:ph type="sldNum" sz="quarter" idx="12"/>
          </p:nvPr>
        </p:nvSpPr>
        <p:spPr/>
        <p:txBody>
          <a:bodyPr/>
          <a:lstStyle/>
          <a:p>
            <a:fld id="{69E57DC2-970A-4B3E-BB1C-7A09969E49DF}" type="slidenum">
              <a:rPr lang="en-US" smtClean="0"/>
              <a:t>6</a:t>
            </a:fld>
            <a:endParaRPr lang="en-US" dirty="0"/>
          </a:p>
        </p:txBody>
      </p:sp>
      <p:pic>
        <p:nvPicPr>
          <p:cNvPr id="7" name="Audio 6">
            <a:hlinkClick r:id="" action="ppaction://media"/>
            <a:extLst>
              <a:ext uri="{FF2B5EF4-FFF2-40B4-BE49-F238E27FC236}">
                <a16:creationId xmlns:a16="http://schemas.microsoft.com/office/drawing/2014/main" id="{86A7D571-38C8-3646-B78C-D6E808D9A0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18795619"/>
      </p:ext>
    </p:extLst>
  </p:cSld>
  <p:clrMapOvr>
    <a:masterClrMapping/>
  </p:clrMapOvr>
  <mc:AlternateContent xmlns:mc="http://schemas.openxmlformats.org/markup-compatibility/2006" xmlns:p14="http://schemas.microsoft.com/office/powerpoint/2010/main">
    <mc:Choice Requires="p14">
      <p:transition spd="slow" p14:dur="2000" advTm="16523"/>
    </mc:Choice>
    <mc:Fallback xmlns="">
      <p:transition spd="slow" advTm="16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6723-6356-1842-86E4-8E51B0150888}"/>
              </a:ext>
            </a:extLst>
          </p:cNvPr>
          <p:cNvSpPr>
            <a:spLocks noGrp="1"/>
          </p:cNvSpPr>
          <p:nvPr>
            <p:ph type="title"/>
          </p:nvPr>
        </p:nvSpPr>
        <p:spPr/>
        <p:txBody>
          <a:bodyPr/>
          <a:lstStyle/>
          <a:p>
            <a:r>
              <a:rPr lang="en-GB" dirty="0"/>
              <a:t>Users</a:t>
            </a:r>
          </a:p>
        </p:txBody>
      </p:sp>
      <p:sp>
        <p:nvSpPr>
          <p:cNvPr id="3" name="Content Placeholder 2">
            <a:extLst>
              <a:ext uri="{FF2B5EF4-FFF2-40B4-BE49-F238E27FC236}">
                <a16:creationId xmlns:a16="http://schemas.microsoft.com/office/drawing/2014/main" id="{EB33D852-FC27-674F-95F7-CE9955819F62}"/>
              </a:ext>
            </a:extLst>
          </p:cNvPr>
          <p:cNvSpPr>
            <a:spLocks noGrp="1"/>
          </p:cNvSpPr>
          <p:nvPr>
            <p:ph idx="1"/>
          </p:nvPr>
        </p:nvSpPr>
        <p:spPr>
          <a:xfrm>
            <a:off x="1371600" y="1250066"/>
            <a:ext cx="10347158" cy="5203319"/>
          </a:xfrm>
        </p:spPr>
        <p:txBody>
          <a:bodyPr>
            <a:normAutofit/>
          </a:bodyPr>
          <a:lstStyle/>
          <a:p>
            <a:endParaRPr lang="en-GB" dirty="0"/>
          </a:p>
          <a:p>
            <a:pPr marL="457200" indent="-457200">
              <a:buFont typeface="+mj-lt"/>
              <a:buAutoNum type="arabicPeriod" startAt="2"/>
            </a:pPr>
            <a:r>
              <a:rPr lang="en-GB" b="1" dirty="0"/>
              <a:t>The company, government agency or NGO who employs the system </a:t>
            </a:r>
          </a:p>
          <a:p>
            <a:pPr marL="0" indent="0">
              <a:buNone/>
            </a:pPr>
            <a:endParaRPr lang="en-GB" sz="1100" b="1" dirty="0"/>
          </a:p>
          <a:p>
            <a:r>
              <a:rPr lang="en-GB" b="1" dirty="0"/>
              <a:t>Is liable as a controller, if </a:t>
            </a:r>
          </a:p>
          <a:p>
            <a:pPr lvl="1"/>
            <a:r>
              <a:rPr lang="en-GB" b="1" dirty="0"/>
              <a:t>they processes personal data and </a:t>
            </a:r>
            <a:r>
              <a:rPr lang="en-GB" dirty="0"/>
              <a:t>de facto determine purpose and the means</a:t>
            </a:r>
          </a:p>
          <a:p>
            <a:pPr lvl="1"/>
            <a:r>
              <a:rPr lang="en-GB" dirty="0"/>
              <a:t>note they can delegate details concerning the means to a processor</a:t>
            </a:r>
          </a:p>
          <a:p>
            <a:r>
              <a:rPr lang="en-GB" b="1" dirty="0"/>
              <a:t>Is liable as a processor, if</a:t>
            </a:r>
          </a:p>
          <a:p>
            <a:pPr lvl="1"/>
            <a:r>
              <a:rPr lang="en-GB" dirty="0"/>
              <a:t>they processes the personal data on behalf of another </a:t>
            </a:r>
          </a:p>
          <a:p>
            <a:pPr lvl="1"/>
            <a:r>
              <a:rPr lang="en-GB" dirty="0"/>
              <a:t>note that written agreement required</a:t>
            </a:r>
          </a:p>
          <a:p>
            <a:pPr lvl="1"/>
            <a:r>
              <a:rPr lang="en-GB" dirty="0"/>
              <a:t>if they also process for own purposes they are also liable as a controller</a:t>
            </a:r>
          </a:p>
          <a:p>
            <a:pPr lvl="1"/>
            <a:endParaRPr lang="en-GB" dirty="0"/>
          </a:p>
          <a:p>
            <a:endParaRPr lang="en-GB" dirty="0"/>
          </a:p>
          <a:p>
            <a:endParaRPr lang="en-GB" dirty="0"/>
          </a:p>
        </p:txBody>
      </p:sp>
      <p:sp>
        <p:nvSpPr>
          <p:cNvPr id="4" name="Date Placeholder 3">
            <a:extLst>
              <a:ext uri="{FF2B5EF4-FFF2-40B4-BE49-F238E27FC236}">
                <a16:creationId xmlns:a16="http://schemas.microsoft.com/office/drawing/2014/main" id="{8661C4E2-FF03-8C41-B046-398168161952}"/>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0BD05C51-2802-394F-85CC-8B3F0420AA19}"/>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460F41FA-CE81-3544-856C-5E03B90E48D5}"/>
              </a:ext>
            </a:extLst>
          </p:cNvPr>
          <p:cNvSpPr>
            <a:spLocks noGrp="1"/>
          </p:cNvSpPr>
          <p:nvPr>
            <p:ph type="sldNum" sz="quarter" idx="12"/>
          </p:nvPr>
        </p:nvSpPr>
        <p:spPr/>
        <p:txBody>
          <a:bodyPr/>
          <a:lstStyle/>
          <a:p>
            <a:fld id="{69E57DC2-970A-4B3E-BB1C-7A09969E49DF}" type="slidenum">
              <a:rPr lang="en-US" smtClean="0"/>
              <a:t>7</a:t>
            </a:fld>
            <a:endParaRPr lang="en-US" dirty="0"/>
          </a:p>
        </p:txBody>
      </p:sp>
      <p:pic>
        <p:nvPicPr>
          <p:cNvPr id="7" name="Audio 6">
            <a:hlinkClick r:id="" action="ppaction://media"/>
            <a:extLst>
              <a:ext uri="{FF2B5EF4-FFF2-40B4-BE49-F238E27FC236}">
                <a16:creationId xmlns:a16="http://schemas.microsoft.com/office/drawing/2014/main" id="{4CEC415E-9D2A-4E47-A894-CE7759621A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404360"/>
      </p:ext>
    </p:extLst>
  </p:cSld>
  <p:clrMapOvr>
    <a:masterClrMapping/>
  </p:clrMapOvr>
  <mc:AlternateContent xmlns:mc="http://schemas.openxmlformats.org/markup-compatibility/2006" xmlns:p14="http://schemas.microsoft.com/office/powerpoint/2010/main">
    <mc:Choice Requires="p14">
      <p:transition spd="slow" p14:dur="2000" advTm="39886"/>
    </mc:Choice>
    <mc:Fallback xmlns="">
      <p:transition spd="slow" advTm="39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6723-6356-1842-86E4-8E51B0150888}"/>
              </a:ext>
            </a:extLst>
          </p:cNvPr>
          <p:cNvSpPr>
            <a:spLocks noGrp="1"/>
          </p:cNvSpPr>
          <p:nvPr>
            <p:ph type="title"/>
          </p:nvPr>
        </p:nvSpPr>
        <p:spPr/>
        <p:txBody>
          <a:bodyPr/>
          <a:lstStyle/>
          <a:p>
            <a:r>
              <a:rPr lang="en-GB" dirty="0"/>
              <a:t>Users</a:t>
            </a:r>
          </a:p>
        </p:txBody>
      </p:sp>
      <p:sp>
        <p:nvSpPr>
          <p:cNvPr id="3" name="Content Placeholder 2">
            <a:extLst>
              <a:ext uri="{FF2B5EF4-FFF2-40B4-BE49-F238E27FC236}">
                <a16:creationId xmlns:a16="http://schemas.microsoft.com/office/drawing/2014/main" id="{EB33D852-FC27-674F-95F7-CE9955819F62}"/>
              </a:ext>
            </a:extLst>
          </p:cNvPr>
          <p:cNvSpPr>
            <a:spLocks noGrp="1"/>
          </p:cNvSpPr>
          <p:nvPr>
            <p:ph idx="1"/>
          </p:nvPr>
        </p:nvSpPr>
        <p:spPr>
          <a:xfrm>
            <a:off x="1371600" y="1250066"/>
            <a:ext cx="10347158" cy="5203319"/>
          </a:xfrm>
        </p:spPr>
        <p:txBody>
          <a:bodyPr>
            <a:normAutofit/>
          </a:bodyPr>
          <a:lstStyle/>
          <a:p>
            <a:endParaRPr lang="en-GB" dirty="0"/>
          </a:p>
          <a:p>
            <a:pPr marL="457200" indent="-457200">
              <a:buFont typeface="+mj-lt"/>
              <a:buAutoNum type="arabicPeriod" startAt="2"/>
            </a:pPr>
            <a:r>
              <a:rPr lang="en-GB" b="1" dirty="0"/>
              <a:t>The company, government agency or NGO who employs the system </a:t>
            </a:r>
          </a:p>
          <a:p>
            <a:pPr marL="0" indent="0">
              <a:buNone/>
            </a:pPr>
            <a:endParaRPr lang="en-GB" sz="1100" b="1" dirty="0"/>
          </a:p>
          <a:p>
            <a:r>
              <a:rPr lang="en-GB" b="1" dirty="0"/>
              <a:t>Is liable as a controller, if </a:t>
            </a:r>
          </a:p>
          <a:p>
            <a:pPr lvl="1"/>
            <a:r>
              <a:rPr lang="en-GB" b="1" dirty="0"/>
              <a:t>they processes personal data and </a:t>
            </a:r>
            <a:r>
              <a:rPr lang="en-GB" dirty="0"/>
              <a:t>de facto determine purpose and the means</a:t>
            </a:r>
          </a:p>
          <a:p>
            <a:pPr lvl="1"/>
            <a:r>
              <a:rPr lang="en-GB" dirty="0"/>
              <a:t>note they can delegate details concerning the means to a processor</a:t>
            </a:r>
          </a:p>
          <a:p>
            <a:r>
              <a:rPr lang="en-GB" b="1" dirty="0"/>
              <a:t>Is liable as a processor, if</a:t>
            </a:r>
          </a:p>
          <a:p>
            <a:pPr lvl="1"/>
            <a:r>
              <a:rPr lang="en-GB" dirty="0"/>
              <a:t>they processes the personal data on behalf of another </a:t>
            </a:r>
          </a:p>
          <a:p>
            <a:pPr lvl="1"/>
            <a:r>
              <a:rPr lang="en-GB" dirty="0"/>
              <a:t>note that written agreement required</a:t>
            </a:r>
          </a:p>
          <a:p>
            <a:pPr lvl="1"/>
            <a:r>
              <a:rPr lang="en-GB" dirty="0"/>
              <a:t>if they also process for own purposes they are also liable as a controller</a:t>
            </a:r>
          </a:p>
          <a:p>
            <a:pPr lvl="1"/>
            <a:endParaRPr lang="en-GB" dirty="0"/>
          </a:p>
          <a:p>
            <a:r>
              <a:rPr lang="en-GB" b="1" dirty="0"/>
              <a:t>Is liable as a joint controller </a:t>
            </a:r>
            <a:r>
              <a:rPr lang="en-GB" dirty="0"/>
              <a:t>insofar as they jointly decide on purpose and means</a:t>
            </a:r>
          </a:p>
          <a:p>
            <a:pPr lvl="1"/>
            <a:r>
              <a:rPr lang="en-GB" dirty="0"/>
              <a:t>this entails joint several liability</a:t>
            </a:r>
          </a:p>
          <a:p>
            <a:endParaRPr lang="en-GB" dirty="0"/>
          </a:p>
          <a:p>
            <a:endParaRPr lang="en-GB" dirty="0"/>
          </a:p>
        </p:txBody>
      </p:sp>
      <p:sp>
        <p:nvSpPr>
          <p:cNvPr id="4" name="Date Placeholder 3">
            <a:extLst>
              <a:ext uri="{FF2B5EF4-FFF2-40B4-BE49-F238E27FC236}">
                <a16:creationId xmlns:a16="http://schemas.microsoft.com/office/drawing/2014/main" id="{8661C4E2-FF03-8C41-B046-398168161952}"/>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0BD05C51-2802-394F-85CC-8B3F0420AA19}"/>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460F41FA-CE81-3544-856C-5E03B90E48D5}"/>
              </a:ext>
            </a:extLst>
          </p:cNvPr>
          <p:cNvSpPr>
            <a:spLocks noGrp="1"/>
          </p:cNvSpPr>
          <p:nvPr>
            <p:ph type="sldNum" sz="quarter" idx="12"/>
          </p:nvPr>
        </p:nvSpPr>
        <p:spPr/>
        <p:txBody>
          <a:bodyPr/>
          <a:lstStyle/>
          <a:p>
            <a:fld id="{69E57DC2-970A-4B3E-BB1C-7A09969E49DF}" type="slidenum">
              <a:rPr lang="en-US" smtClean="0"/>
              <a:t>8</a:t>
            </a:fld>
            <a:endParaRPr lang="en-US" dirty="0"/>
          </a:p>
        </p:txBody>
      </p:sp>
      <p:pic>
        <p:nvPicPr>
          <p:cNvPr id="7" name="Audio 6">
            <a:hlinkClick r:id="" action="ppaction://media"/>
            <a:extLst>
              <a:ext uri="{FF2B5EF4-FFF2-40B4-BE49-F238E27FC236}">
                <a16:creationId xmlns:a16="http://schemas.microsoft.com/office/drawing/2014/main" id="{8A92943D-8DE7-E344-8BD7-F9CA89F4B6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28328429"/>
      </p:ext>
    </p:extLst>
  </p:cSld>
  <p:clrMapOvr>
    <a:masterClrMapping/>
  </p:clrMapOvr>
  <mc:AlternateContent xmlns:mc="http://schemas.openxmlformats.org/markup-compatibility/2006" xmlns:p14="http://schemas.microsoft.com/office/powerpoint/2010/main">
    <mc:Choice Requires="p14">
      <p:transition spd="slow" p14:dur="2000" advTm="146724"/>
    </mc:Choice>
    <mc:Fallback xmlns="">
      <p:transition spd="slow" advTm="146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6723-6356-1842-86E4-8E51B0150888}"/>
              </a:ext>
            </a:extLst>
          </p:cNvPr>
          <p:cNvSpPr>
            <a:spLocks noGrp="1"/>
          </p:cNvSpPr>
          <p:nvPr>
            <p:ph type="title"/>
          </p:nvPr>
        </p:nvSpPr>
        <p:spPr/>
        <p:txBody>
          <a:bodyPr/>
          <a:lstStyle/>
          <a:p>
            <a:r>
              <a:rPr lang="en-GB" dirty="0"/>
              <a:t>Developers</a:t>
            </a:r>
          </a:p>
        </p:txBody>
      </p:sp>
      <p:sp>
        <p:nvSpPr>
          <p:cNvPr id="3" name="Content Placeholder 2">
            <a:extLst>
              <a:ext uri="{FF2B5EF4-FFF2-40B4-BE49-F238E27FC236}">
                <a16:creationId xmlns:a16="http://schemas.microsoft.com/office/drawing/2014/main" id="{EB33D852-FC27-674F-95F7-CE9955819F62}"/>
              </a:ext>
            </a:extLst>
          </p:cNvPr>
          <p:cNvSpPr>
            <a:spLocks noGrp="1"/>
          </p:cNvSpPr>
          <p:nvPr>
            <p:ph idx="1"/>
          </p:nvPr>
        </p:nvSpPr>
        <p:spPr>
          <a:xfrm>
            <a:off x="1371600" y="1528011"/>
            <a:ext cx="10347158" cy="4339389"/>
          </a:xfrm>
        </p:spPr>
        <p:txBody>
          <a:bodyPr>
            <a:normAutofit/>
          </a:bodyPr>
          <a:lstStyle/>
          <a:p>
            <a:pPr marL="0" indent="0">
              <a:buNone/>
            </a:pPr>
            <a:endParaRPr lang="en-GB" dirty="0"/>
          </a:p>
          <a:p>
            <a:r>
              <a:rPr lang="en-GB" b="1" dirty="0"/>
              <a:t>Compliance by design: </a:t>
            </a:r>
          </a:p>
          <a:p>
            <a:pPr lvl="1"/>
            <a:r>
              <a:rPr lang="en-GB" dirty="0"/>
              <a:t>if based on a minimalist attitude wrong attitude </a:t>
            </a:r>
          </a:p>
          <a:p>
            <a:pPr lvl="1"/>
            <a:r>
              <a:rPr lang="en-GB" dirty="0"/>
              <a:t>Montesquieu’s spirit of the law</a:t>
            </a:r>
          </a:p>
          <a:p>
            <a:pPr lvl="1"/>
            <a:endParaRPr lang="en-GB" dirty="0"/>
          </a:p>
          <a:p>
            <a:r>
              <a:rPr lang="en-GB" b="1" dirty="0"/>
              <a:t>Legal Protection by design: </a:t>
            </a:r>
          </a:p>
          <a:p>
            <a:pPr lvl="1"/>
            <a:r>
              <a:rPr lang="en-GB" dirty="0"/>
              <a:t>Foresee potential impact of application</a:t>
            </a:r>
          </a:p>
          <a:p>
            <a:pPr lvl="1"/>
            <a:r>
              <a:rPr lang="en-GB" dirty="0"/>
              <a:t>Develop mitigating measures</a:t>
            </a:r>
          </a:p>
          <a:p>
            <a:pPr lvl="1"/>
            <a:r>
              <a:rPr lang="en-GB" dirty="0"/>
              <a:t>Focus on rule of law checks &amp; balances</a:t>
            </a:r>
          </a:p>
          <a:p>
            <a:pPr lvl="1"/>
            <a:r>
              <a:rPr lang="en-GB" dirty="0"/>
              <a:t>Integrate effective protection of fundamental rights</a:t>
            </a:r>
          </a:p>
          <a:p>
            <a:endParaRPr lang="en-GB" dirty="0"/>
          </a:p>
          <a:p>
            <a:endParaRPr lang="en-GB" dirty="0"/>
          </a:p>
        </p:txBody>
      </p:sp>
      <p:sp>
        <p:nvSpPr>
          <p:cNvPr id="4" name="Date Placeholder 3">
            <a:extLst>
              <a:ext uri="{FF2B5EF4-FFF2-40B4-BE49-F238E27FC236}">
                <a16:creationId xmlns:a16="http://schemas.microsoft.com/office/drawing/2014/main" id="{8661C4E2-FF03-8C41-B046-398168161952}"/>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0BD05C51-2802-394F-85CC-8B3F0420AA19}"/>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460F41FA-CE81-3544-856C-5E03B90E48D5}"/>
              </a:ext>
            </a:extLst>
          </p:cNvPr>
          <p:cNvSpPr>
            <a:spLocks noGrp="1"/>
          </p:cNvSpPr>
          <p:nvPr>
            <p:ph type="sldNum" sz="quarter" idx="12"/>
          </p:nvPr>
        </p:nvSpPr>
        <p:spPr/>
        <p:txBody>
          <a:bodyPr/>
          <a:lstStyle/>
          <a:p>
            <a:fld id="{69E57DC2-970A-4B3E-BB1C-7A09969E49DF}" type="slidenum">
              <a:rPr lang="en-US" smtClean="0"/>
              <a:t>9</a:t>
            </a:fld>
            <a:endParaRPr lang="en-US" dirty="0"/>
          </a:p>
        </p:txBody>
      </p:sp>
      <p:pic>
        <p:nvPicPr>
          <p:cNvPr id="7" name="Audio 6">
            <a:hlinkClick r:id="" action="ppaction://media"/>
            <a:extLst>
              <a:ext uri="{FF2B5EF4-FFF2-40B4-BE49-F238E27FC236}">
                <a16:creationId xmlns:a16="http://schemas.microsoft.com/office/drawing/2014/main" id="{9B2CB704-3852-3144-8057-50446D0806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36101143"/>
      </p:ext>
    </p:extLst>
  </p:cSld>
  <p:clrMapOvr>
    <a:masterClrMapping/>
  </p:clrMapOvr>
  <mc:AlternateContent xmlns:mc="http://schemas.openxmlformats.org/markup-compatibility/2006" xmlns:p14="http://schemas.microsoft.com/office/powerpoint/2010/main">
    <mc:Choice Requires="p14">
      <p:transition spd="slow" p14:dur="2000" advTm="139337"/>
    </mc:Choice>
    <mc:Fallback xmlns="">
      <p:transition spd="slow" advTm="139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Bijsnijden">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majorFont>
      <a:minorFont>
        <a:latin typeface="Franklin Gothic Book" panose="020B0503020102020204"/>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93BF942E50F049A9EF0013C56E0E0F" ma:contentTypeVersion="6" ma:contentTypeDescription="Create a new document." ma:contentTypeScope="" ma:versionID="f71e88f81c5123733921b88e38d1792c">
  <xsd:schema xmlns:xsd="http://www.w3.org/2001/XMLSchema" xmlns:xs="http://www.w3.org/2001/XMLSchema" xmlns:p="http://schemas.microsoft.com/office/2006/metadata/properties" xmlns:ns2="69d91f16-7083-4465-96b7-cfa596842426" xmlns:ns3="8906126e-c50c-43e7-80be-ce9d2d8cf778" targetNamespace="http://schemas.microsoft.com/office/2006/metadata/properties" ma:root="true" ma:fieldsID="8210dd5ff3ccd6a4ed2e2aadd67fcadd" ns2:_="" ns3:_="">
    <xsd:import namespace="69d91f16-7083-4465-96b7-cfa596842426"/>
    <xsd:import namespace="8906126e-c50c-43e7-80be-ce9d2d8cf77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d91f16-7083-4465-96b7-cfa59684242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06126e-c50c-43e7-80be-ce9d2d8cf77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441AB6-69AB-499D-B8C0-E381A5B2F8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d91f16-7083-4465-96b7-cfa596842426"/>
    <ds:schemaRef ds:uri="8906126e-c50c-43e7-80be-ce9d2d8cf7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475D24-678C-40EB-AE6D-C91B1FAFC0EA}">
  <ds:schemaRefs>
    <ds:schemaRef ds:uri="8906126e-c50c-43e7-80be-ce9d2d8cf778"/>
    <ds:schemaRef ds:uri="http://www.w3.org/XML/1998/namespace"/>
    <ds:schemaRef ds:uri="http://schemas.microsoft.com/office/2006/metadata/properties"/>
    <ds:schemaRef ds:uri="http://purl.org/dc/term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69d91f16-7083-4465-96b7-cfa596842426"/>
    <ds:schemaRef ds:uri="http://purl.org/dc/dcmitype/"/>
  </ds:schemaRefs>
</ds:datastoreItem>
</file>

<file path=customXml/itemProps3.xml><?xml version="1.0" encoding="utf-8"?>
<ds:datastoreItem xmlns:ds="http://schemas.openxmlformats.org/officeDocument/2006/customXml" ds:itemID="{F2C5ECD4-CCB1-48F8-97E9-86A83CAEF9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565</TotalTime>
  <Words>923</Words>
  <Application>Microsoft Macintosh PowerPoint</Application>
  <PresentationFormat>Widescreen</PresentationFormat>
  <Paragraphs>178</Paragraphs>
  <Slides>16</Slides>
  <Notes>0</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Britannic Bold</vt:lpstr>
      <vt:lpstr>Broadway</vt:lpstr>
      <vt:lpstr>Calibri</vt:lpstr>
      <vt:lpstr>Franklin Gothic Book</vt:lpstr>
      <vt:lpstr>Futura Medium</vt:lpstr>
      <vt:lpstr>Bijsnijden</vt:lpstr>
      <vt:lpstr>Developers USERS End-users  art. 4 GDPR</vt:lpstr>
      <vt:lpstr>Developers</vt:lpstr>
      <vt:lpstr>Developers</vt:lpstr>
      <vt:lpstr>Developers</vt:lpstr>
      <vt:lpstr>Users</vt:lpstr>
      <vt:lpstr>Users</vt:lpstr>
      <vt:lpstr>Users</vt:lpstr>
      <vt:lpstr>Users</vt:lpstr>
      <vt:lpstr>Developers</vt:lpstr>
      <vt:lpstr>Developers</vt:lpstr>
      <vt:lpstr>Developers</vt:lpstr>
      <vt:lpstr>Data subject</vt:lpstr>
      <vt:lpstr>Data subject</vt:lpstr>
      <vt:lpstr>Data controller</vt:lpstr>
      <vt:lpstr>Data processor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legal basis  art. 6 GDPR</dc:title>
  <dc:creator>Mireille HILDEBRANDT</dc:creator>
  <cp:lastModifiedBy>Mireille HILDEBRANDT</cp:lastModifiedBy>
  <cp:revision>4</cp:revision>
  <dcterms:created xsi:type="dcterms:W3CDTF">2020-09-10T14:27:08Z</dcterms:created>
  <dcterms:modified xsi:type="dcterms:W3CDTF">2020-12-07T17:43:42Z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0x0101000893BF942E50F049A9EF0013C56E0E0F</vt:lpwstr>
  </property>
</Properties>
</file>