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465" r:id="rId6"/>
    <p:sldId id="420" r:id="rId7"/>
    <p:sldId id="466" r:id="rId8"/>
    <p:sldId id="422" r:id="rId9"/>
    <p:sldId id="421" r:id="rId10"/>
    <p:sldId id="423" r:id="rId11"/>
    <p:sldId id="39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7541B0-C0BD-5346-9EB7-2D20A07EF75E}" v="12" dt="2021-06-13T10:45:06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2"/>
    <p:restoredTop sz="94626"/>
  </p:normalViewPr>
  <p:slideViewPr>
    <p:cSldViewPr snapToGrid="0" snapToObjects="1">
      <p:cViewPr varScale="1">
        <p:scale>
          <a:sx n="91" d="100"/>
          <a:sy n="91" d="100"/>
        </p:scale>
        <p:origin x="192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eille HILDEBRANDT" userId="32d9daa9-24aa-4935-a54e-226c1148251b" providerId="ADAL" clId="{677541B0-C0BD-5346-9EB7-2D20A07EF75E}"/>
    <pc:docChg chg="modSld">
      <pc:chgData name="Mireille HILDEBRANDT" userId="32d9daa9-24aa-4935-a54e-226c1148251b" providerId="ADAL" clId="{677541B0-C0BD-5346-9EB7-2D20A07EF75E}" dt="2021-06-13T10:45:06.674" v="10"/>
      <pc:docMkLst>
        <pc:docMk/>
      </pc:docMkLst>
      <pc:sldChg chg="addSp modSp modTransition modAnim">
        <pc:chgData name="Mireille HILDEBRANDT" userId="32d9daa9-24aa-4935-a54e-226c1148251b" providerId="ADAL" clId="{677541B0-C0BD-5346-9EB7-2D20A07EF75E}" dt="2021-06-13T10:23:38.150" v="3"/>
        <pc:sldMkLst>
          <pc:docMk/>
          <pc:sldMk cId="1931581279" sldId="256"/>
        </pc:sldMkLst>
        <pc:picChg chg="add mod">
          <ac:chgData name="Mireille HILDEBRANDT" userId="32d9daa9-24aa-4935-a54e-226c1148251b" providerId="ADAL" clId="{677541B0-C0BD-5346-9EB7-2D20A07EF75E}" dt="2021-06-13T10:23:38.150" v="3"/>
          <ac:picMkLst>
            <pc:docMk/>
            <pc:sldMk cId="1931581279" sldId="256"/>
            <ac:picMk id="3" creationId="{E3956EC4-B36F-354C-99F7-A3A43B73D3CD}"/>
          </ac:picMkLst>
        </pc:picChg>
      </pc:sldChg>
      <pc:sldChg chg="addSp modSp modTransition modAnim">
        <pc:chgData name="Mireille HILDEBRANDT" userId="32d9daa9-24aa-4935-a54e-226c1148251b" providerId="ADAL" clId="{677541B0-C0BD-5346-9EB7-2D20A07EF75E}" dt="2021-06-13T10:45:06.674" v="10"/>
        <pc:sldMkLst>
          <pc:docMk/>
          <pc:sldMk cId="1554071170" sldId="393"/>
        </pc:sldMkLst>
        <pc:picChg chg="add mod">
          <ac:chgData name="Mireille HILDEBRANDT" userId="32d9daa9-24aa-4935-a54e-226c1148251b" providerId="ADAL" clId="{677541B0-C0BD-5346-9EB7-2D20A07EF75E}" dt="2021-06-13T10:45:06.674" v="10"/>
          <ac:picMkLst>
            <pc:docMk/>
            <pc:sldMk cId="1554071170" sldId="393"/>
            <ac:picMk id="2" creationId="{6C027FDE-069F-B145-AA61-01815D797612}"/>
          </ac:picMkLst>
        </pc:picChg>
      </pc:sldChg>
      <pc:sldChg chg="addSp modSp modTransition modAnim">
        <pc:chgData name="Mireille HILDEBRANDT" userId="32d9daa9-24aa-4935-a54e-226c1148251b" providerId="ADAL" clId="{677541B0-C0BD-5346-9EB7-2D20A07EF75E}" dt="2021-06-13T10:24:47.009" v="5"/>
        <pc:sldMkLst>
          <pc:docMk/>
          <pc:sldMk cId="3976188847" sldId="420"/>
        </pc:sldMkLst>
        <pc:picChg chg="add mod">
          <ac:chgData name="Mireille HILDEBRANDT" userId="32d9daa9-24aa-4935-a54e-226c1148251b" providerId="ADAL" clId="{677541B0-C0BD-5346-9EB7-2D20A07EF75E}" dt="2021-06-13T10:24:47.009" v="5"/>
          <ac:picMkLst>
            <pc:docMk/>
            <pc:sldMk cId="3976188847" sldId="420"/>
            <ac:picMk id="7" creationId="{2A4E8F0D-9D5A-B54B-905C-D7FD78C6C53B}"/>
          </ac:picMkLst>
        </pc:picChg>
      </pc:sldChg>
      <pc:sldChg chg="addSp modSp modTransition modAnim">
        <pc:chgData name="Mireille HILDEBRANDT" userId="32d9daa9-24aa-4935-a54e-226c1148251b" providerId="ADAL" clId="{677541B0-C0BD-5346-9EB7-2D20A07EF75E}" dt="2021-06-13T10:38:39.168" v="8"/>
        <pc:sldMkLst>
          <pc:docMk/>
          <pc:sldMk cId="1711881057" sldId="421"/>
        </pc:sldMkLst>
        <pc:picChg chg="add mod">
          <ac:chgData name="Mireille HILDEBRANDT" userId="32d9daa9-24aa-4935-a54e-226c1148251b" providerId="ADAL" clId="{677541B0-C0BD-5346-9EB7-2D20A07EF75E}" dt="2021-06-13T10:38:39.168" v="8"/>
          <ac:picMkLst>
            <pc:docMk/>
            <pc:sldMk cId="1711881057" sldId="421"/>
            <ac:picMk id="7" creationId="{08D0C076-2F2C-DA42-A9C4-87B7A20C335D}"/>
          </ac:picMkLst>
        </pc:picChg>
      </pc:sldChg>
      <pc:sldChg chg="addSp modSp modTransition modAnim">
        <pc:chgData name="Mireille HILDEBRANDT" userId="32d9daa9-24aa-4935-a54e-226c1148251b" providerId="ADAL" clId="{677541B0-C0BD-5346-9EB7-2D20A07EF75E}" dt="2021-06-13T10:38:04.336" v="7"/>
        <pc:sldMkLst>
          <pc:docMk/>
          <pc:sldMk cId="4221171977" sldId="422"/>
        </pc:sldMkLst>
        <pc:picChg chg="add mod">
          <ac:chgData name="Mireille HILDEBRANDT" userId="32d9daa9-24aa-4935-a54e-226c1148251b" providerId="ADAL" clId="{677541B0-C0BD-5346-9EB7-2D20A07EF75E}" dt="2021-06-13T10:38:04.336" v="7"/>
          <ac:picMkLst>
            <pc:docMk/>
            <pc:sldMk cId="4221171977" sldId="422"/>
            <ac:picMk id="2" creationId="{37627E43-B550-FA48-BE9F-DAA24844C28C}"/>
          </ac:picMkLst>
        </pc:picChg>
      </pc:sldChg>
      <pc:sldChg chg="addSp modSp modTransition modAnim">
        <pc:chgData name="Mireille HILDEBRANDT" userId="32d9daa9-24aa-4935-a54e-226c1148251b" providerId="ADAL" clId="{677541B0-C0BD-5346-9EB7-2D20A07EF75E}" dt="2021-06-13T10:44:27.575" v="9"/>
        <pc:sldMkLst>
          <pc:docMk/>
          <pc:sldMk cId="1539213844" sldId="423"/>
        </pc:sldMkLst>
        <pc:picChg chg="add mod">
          <ac:chgData name="Mireille HILDEBRANDT" userId="32d9daa9-24aa-4935-a54e-226c1148251b" providerId="ADAL" clId="{677541B0-C0BD-5346-9EB7-2D20A07EF75E}" dt="2021-06-13T10:44:27.575" v="9"/>
          <ac:picMkLst>
            <pc:docMk/>
            <pc:sldMk cId="1539213844" sldId="423"/>
            <ac:picMk id="3" creationId="{BAA56557-1F12-A24C-8AB5-44A03597AB21}"/>
          </ac:picMkLst>
        </pc:picChg>
      </pc:sldChg>
      <pc:sldChg chg="addSp delSp modSp modTransition modAnim">
        <pc:chgData name="Mireille HILDEBRANDT" userId="32d9daa9-24aa-4935-a54e-226c1148251b" providerId="ADAL" clId="{677541B0-C0BD-5346-9EB7-2D20A07EF75E}" dt="2021-06-13T10:24:22.673" v="4"/>
        <pc:sldMkLst>
          <pc:docMk/>
          <pc:sldMk cId="1698890709" sldId="465"/>
        </pc:sldMkLst>
        <pc:picChg chg="add del mod">
          <ac:chgData name="Mireille HILDEBRANDT" userId="32d9daa9-24aa-4935-a54e-226c1148251b" providerId="ADAL" clId="{677541B0-C0BD-5346-9EB7-2D20A07EF75E}" dt="2021-06-13T09:25:11.983" v="2"/>
          <ac:picMkLst>
            <pc:docMk/>
            <pc:sldMk cId="1698890709" sldId="465"/>
            <ac:picMk id="7" creationId="{DD15EC5D-6E3A-6244-A272-3125EC6DF9EE}"/>
          </ac:picMkLst>
        </pc:picChg>
        <pc:picChg chg="add mod">
          <ac:chgData name="Mireille HILDEBRANDT" userId="32d9daa9-24aa-4935-a54e-226c1148251b" providerId="ADAL" clId="{677541B0-C0BD-5346-9EB7-2D20A07EF75E}" dt="2021-06-13T10:24:22.673" v="4"/>
          <ac:picMkLst>
            <pc:docMk/>
            <pc:sldMk cId="1698890709" sldId="465"/>
            <ac:picMk id="8" creationId="{386E5755-8E47-1846-B70C-4467962BAA94}"/>
          </ac:picMkLst>
        </pc:picChg>
      </pc:sldChg>
      <pc:sldChg chg="addSp modSp modTransition modAnim">
        <pc:chgData name="Mireille HILDEBRANDT" userId="32d9daa9-24aa-4935-a54e-226c1148251b" providerId="ADAL" clId="{677541B0-C0BD-5346-9EB7-2D20A07EF75E}" dt="2021-06-13T10:32:32.854" v="6"/>
        <pc:sldMkLst>
          <pc:docMk/>
          <pc:sldMk cId="230014709" sldId="466"/>
        </pc:sldMkLst>
        <pc:picChg chg="add mod">
          <ac:chgData name="Mireille HILDEBRANDT" userId="32d9daa9-24aa-4935-a54e-226c1148251b" providerId="ADAL" clId="{677541B0-C0BD-5346-9EB7-2D20A07EF75E}" dt="2021-06-13T10:32:32.854" v="6"/>
          <ac:picMkLst>
            <pc:docMk/>
            <pc:sldMk cId="230014709" sldId="466"/>
            <ac:picMk id="7" creationId="{A23D0C62-E6EC-194A-9EF3-151222B4845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98E48-E65E-8F48-A590-EE82FDF6AEB4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D7523-5E5A-F54F-975E-DF0501C22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03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Broadway" pitchFamily="82" charset="77"/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A77A6167-FCC5-49E8-B280-CECAF151E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F84046EA-4273-437E-9DE5-5AEE713C3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54237" y="1480930"/>
            <a:ext cx="7294003" cy="3254321"/>
          </a:xfrm>
        </p:spPr>
        <p:txBody>
          <a:bodyPr>
            <a:normAutofit/>
          </a:bodyPr>
          <a:lstStyle/>
          <a:p>
            <a:pPr algn="l"/>
            <a:r>
              <a:rPr lang="nl-NL" sz="3600" dirty="0" err="1">
                <a:latin typeface="Britannic Bold" panose="020B0903060703020204" pitchFamily="34" charset="77"/>
                <a:ea typeface="Bauhaus 93" charset="0"/>
                <a:cs typeface="Bauhaus 93" charset="0"/>
              </a:rPr>
              <a:t>Proposed</a:t>
            </a:r>
            <a:r>
              <a:rPr lang="nl-NL" sz="36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 AI Act</a:t>
            </a:r>
            <a:br>
              <a:rPr lang="nl-NL" sz="3600" dirty="0">
                <a:latin typeface="Britannic Bold" panose="020B0903060703020204" pitchFamily="34" charset="77"/>
                <a:ea typeface="Bauhaus 93" charset="0"/>
                <a:cs typeface="Bauhaus 93" charset="0"/>
              </a:rPr>
            </a:br>
            <a:r>
              <a:rPr lang="nl-NL" sz="3600" dirty="0" err="1">
                <a:latin typeface="Britannic Bold" panose="020B0903060703020204" pitchFamily="34" charset="77"/>
                <a:ea typeface="Bauhaus 93" charset="0"/>
                <a:cs typeface="Bauhaus 93" charset="0"/>
              </a:rPr>
              <a:t>What</a:t>
            </a:r>
            <a:r>
              <a:rPr lang="nl-NL" sz="36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 are high-risk AI systems?</a:t>
            </a:r>
            <a:endParaRPr lang="en-GB" sz="4400" dirty="0">
              <a:latin typeface="Britannic Bold" panose="020B0903060703020204" pitchFamily="34" charset="77"/>
              <a:ea typeface="Bauhaus 93" charset="0"/>
              <a:cs typeface="Bauhaus 93" charset="0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78522" y="6352906"/>
            <a:ext cx="3247106" cy="404614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HAI-NET Tutorial AI ACT Proposal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171716" y="6352906"/>
            <a:ext cx="1607944" cy="404614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June 2021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9E57DC2-970A-4B3E-BB1C-7A09969E49D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Audio Recording 13 Jun 2021 at 12:23:38" descr="Audio Recording 13 Jun 2021 at 12:23:38">
            <a:hlinkClick r:id="" action="ppaction://media"/>
            <a:extLst>
              <a:ext uri="{FF2B5EF4-FFF2-40B4-BE49-F238E27FC236}">
                <a16:creationId xmlns:a16="http://schemas.microsoft.com/office/drawing/2014/main" id="{E3956EC4-B36F-354C-99F7-A3A43B73D3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81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AD32B-DD31-6D4F-AECB-AE565AEF3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BE1AA-137C-2F49-8DAB-385770EF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19480"/>
            <a:ext cx="9601200" cy="424792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Title I: 	General Provisions</a:t>
            </a:r>
          </a:p>
          <a:p>
            <a:r>
              <a:rPr lang="en-GB" dirty="0"/>
              <a:t>Title II: 	Prohibited AI Practices</a:t>
            </a:r>
          </a:p>
          <a:p>
            <a:r>
              <a:rPr lang="en-GB" dirty="0"/>
              <a:t>Title III: 	</a:t>
            </a:r>
            <a:r>
              <a:rPr lang="en-GB" dirty="0">
                <a:solidFill>
                  <a:srgbClr val="FF0000"/>
                </a:solidFill>
              </a:rPr>
              <a:t>High-risk systems</a:t>
            </a:r>
          </a:p>
          <a:p>
            <a:r>
              <a:rPr lang="en-GB" dirty="0"/>
              <a:t>Title IV: 	Transparency obligations for certain systems</a:t>
            </a:r>
          </a:p>
          <a:p>
            <a:r>
              <a:rPr lang="en-GB" dirty="0"/>
              <a:t>Title V: 	Measures in support of innovation</a:t>
            </a:r>
          </a:p>
          <a:p>
            <a:r>
              <a:rPr lang="en-GB" dirty="0"/>
              <a:t>Title VI: 	Governance</a:t>
            </a:r>
          </a:p>
          <a:p>
            <a:r>
              <a:rPr lang="en-GB" dirty="0"/>
              <a:t>Title VII: 	EU database for stand-alone high-risk AI systems</a:t>
            </a:r>
          </a:p>
          <a:p>
            <a:r>
              <a:rPr lang="en-GB" dirty="0"/>
              <a:t>Title VIII: 	Post-market monitoring, information sharing, market surveillance</a:t>
            </a:r>
          </a:p>
          <a:p>
            <a:r>
              <a:rPr lang="en-GB" dirty="0"/>
              <a:t>Title IX: 	Codes of Conduct</a:t>
            </a:r>
          </a:p>
          <a:p>
            <a:r>
              <a:rPr lang="en-GB" dirty="0"/>
              <a:t>Title X: 	Confidentiality and penalties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10597-E25C-C443-93DB-1A224D625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05394-C7E3-1743-A011-AD604BFA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A6343-7FA9-564F-92BD-B440AC51C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Audio Recording 13 Jun 2021 at 12:24:22" descr="Audio Recording 13 Jun 2021 at 12:24:22">
            <a:hlinkClick r:id="" action="ppaction://media"/>
            <a:extLst>
              <a:ext uri="{FF2B5EF4-FFF2-40B4-BE49-F238E27FC236}">
                <a16:creationId xmlns:a16="http://schemas.microsoft.com/office/drawing/2014/main" id="{386E5755-8E47-1846-B70C-4467962BAA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9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DE77D-0805-8C40-9D31-78CA0DC1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Chapter 1: </a:t>
            </a:r>
            <a:br>
              <a:rPr lang="en-GB" dirty="0"/>
            </a:br>
            <a:r>
              <a:rPr lang="en-GB" dirty="0"/>
              <a:t>Classification rules for </a:t>
            </a:r>
            <a:br>
              <a:rPr lang="en-GB" dirty="0"/>
            </a:br>
            <a:r>
              <a:rPr lang="en-GB" dirty="0"/>
              <a:t>high-risk AI systems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62334-8816-F045-BC82-D8F5B5E96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636" y="1597447"/>
            <a:ext cx="10686362" cy="457475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endParaRPr lang="en-GB" dirty="0"/>
          </a:p>
          <a:p>
            <a:pPr marL="457200" indent="-457200">
              <a:buFont typeface="+mj-lt"/>
              <a:buAutoNum type="arabicPeriod" startAt="2"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7E2A6-603D-4647-916D-A2753E92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93617-0712-C044-8CBD-59F4548A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C7A13-B0DE-1D47-8087-0D7B6E8A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Audio Recording 13 Jun 2021 at 12:24:46" descr="Audio Recording 13 Jun 2021 at 12:24:46">
            <a:hlinkClick r:id="" action="ppaction://media"/>
            <a:extLst>
              <a:ext uri="{FF2B5EF4-FFF2-40B4-BE49-F238E27FC236}">
                <a16:creationId xmlns:a16="http://schemas.microsoft.com/office/drawing/2014/main" id="{2A4E8F0D-9D5A-B54B-905C-D7FD78C6C5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8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DE77D-0805-8C40-9D31-78CA0DC1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Chapter 1</a:t>
            </a:r>
            <a:br>
              <a:rPr lang="en-GB" dirty="0"/>
            </a:br>
            <a:r>
              <a:rPr lang="en-GB" dirty="0"/>
              <a:t>Art. 6.1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62334-8816-F045-BC82-D8F5B5E96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636" y="1597447"/>
            <a:ext cx="10686362" cy="457475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2"/>
            </a:pPr>
            <a:endParaRPr lang="en-GB" dirty="0"/>
          </a:p>
          <a:p>
            <a:pPr marL="457200" indent="-457200">
              <a:buFont typeface="+mj-lt"/>
              <a:buAutoNum type="arabicPeriod" startAt="2"/>
            </a:pPr>
            <a:endParaRPr lang="en-GB" dirty="0"/>
          </a:p>
          <a:p>
            <a:pPr marL="0" indent="0">
              <a:buNone/>
            </a:pPr>
            <a:r>
              <a:rPr lang="en-GB" dirty="0"/>
              <a:t>Irrespective of whether an AI system is placed on the market or put into service independently from the products referred to in points (a) and (b), </a:t>
            </a:r>
          </a:p>
          <a:p>
            <a:r>
              <a:rPr lang="en-GB" dirty="0"/>
              <a:t>that AI system </a:t>
            </a:r>
            <a:r>
              <a:rPr lang="en-GB" dirty="0">
                <a:solidFill>
                  <a:srgbClr val="FF0000"/>
                </a:solidFill>
              </a:rPr>
              <a:t>shall be considered high-risk </a:t>
            </a:r>
            <a:r>
              <a:rPr lang="en-GB" dirty="0"/>
              <a:t>where </a:t>
            </a:r>
            <a:r>
              <a:rPr lang="en-GB" dirty="0">
                <a:solidFill>
                  <a:srgbClr val="FF0000"/>
                </a:solidFill>
              </a:rPr>
              <a:t>both</a:t>
            </a:r>
            <a:r>
              <a:rPr lang="en-GB" dirty="0"/>
              <a:t> of the following conditions are fulfilled: </a:t>
            </a:r>
          </a:p>
          <a:p>
            <a:pPr marL="457200" lvl="1" indent="-457200">
              <a:buFont typeface="+mj-lt"/>
              <a:buAutoNum type="alphaLcPeriod"/>
            </a:pPr>
            <a:r>
              <a:rPr lang="en-GB" dirty="0"/>
              <a:t>the AI system is </a:t>
            </a:r>
            <a:r>
              <a:rPr lang="en-GB" dirty="0">
                <a:solidFill>
                  <a:srgbClr val="FF0000"/>
                </a:solidFill>
              </a:rPr>
              <a:t>intended to be used as a safety component </a:t>
            </a:r>
            <a:r>
              <a:rPr lang="en-GB" dirty="0"/>
              <a:t>of a product, or </a:t>
            </a:r>
            <a:r>
              <a:rPr lang="en-GB" dirty="0">
                <a:solidFill>
                  <a:srgbClr val="FF0000"/>
                </a:solidFill>
              </a:rPr>
              <a:t>is itself a product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covered by the Union harmonisation legislation listed in Annex II</a:t>
            </a:r>
            <a:r>
              <a:rPr lang="en-GB" dirty="0"/>
              <a:t>; </a:t>
            </a:r>
          </a:p>
          <a:p>
            <a:pPr marL="457200" lvl="1" indent="-457200">
              <a:buFont typeface="+mj-lt"/>
              <a:buAutoNum type="alphaLcPeriod"/>
            </a:pPr>
            <a:r>
              <a:rPr lang="en-GB" dirty="0"/>
              <a:t>the product whose safety component is the AI system, or the AI system itself as a product, </a:t>
            </a:r>
          </a:p>
          <a:p>
            <a:pPr lvl="3"/>
            <a:r>
              <a:rPr lang="en-GB" dirty="0">
                <a:solidFill>
                  <a:srgbClr val="FF0000"/>
                </a:solidFill>
              </a:rPr>
              <a:t>is required to undergo a third-party conformity assessment </a:t>
            </a:r>
          </a:p>
          <a:p>
            <a:pPr lvl="3"/>
            <a:r>
              <a:rPr lang="en-GB" dirty="0">
                <a:solidFill>
                  <a:srgbClr val="FF0000"/>
                </a:solidFill>
              </a:rPr>
              <a:t>with a view to the placing on the market or putting into service of that product </a:t>
            </a:r>
          </a:p>
          <a:p>
            <a:pPr lvl="3"/>
            <a:r>
              <a:rPr lang="en-GB" dirty="0">
                <a:solidFill>
                  <a:srgbClr val="FF0000"/>
                </a:solidFill>
              </a:rPr>
              <a:t>pursuant to the Union harmonisation legislation listed in Annex II.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7E2A6-603D-4647-916D-A2753E92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93617-0712-C044-8CBD-59F4548A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C7A13-B0DE-1D47-8087-0D7B6E8A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Audio Recording 13 Jun 2021 at 12:32:32" descr="Audio Recording 13 Jun 2021 at 12:32:32">
            <a:hlinkClick r:id="" action="ppaction://media"/>
            <a:extLst>
              <a:ext uri="{FF2B5EF4-FFF2-40B4-BE49-F238E27FC236}">
                <a16:creationId xmlns:a16="http://schemas.microsoft.com/office/drawing/2014/main" id="{A23D0C62-E6EC-194A-9EF3-151222B484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1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62334-8816-F045-BC82-D8F5B5E96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636" y="1597447"/>
            <a:ext cx="10686362" cy="457475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endParaRPr lang="en-GB" dirty="0"/>
          </a:p>
          <a:p>
            <a:pPr marL="457200" indent="-457200">
              <a:buFont typeface="+mj-lt"/>
              <a:buAutoNum type="arabicPeriod" startAt="2"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7E2A6-603D-4647-916D-A2753E92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93617-0712-C044-8CBD-59F4548A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C7A13-B0DE-1D47-8087-0D7B6E8A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87FDB9-0310-8448-BC43-2F530FC85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75" y="0"/>
            <a:ext cx="5331880" cy="6858000"/>
          </a:xfrm>
          <a:prstGeom prst="rect">
            <a:avLst/>
          </a:prstGeom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E5F6356-E3F4-1541-97C5-8B47EB78B5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7725" y="0"/>
            <a:ext cx="4926444" cy="6858000"/>
          </a:xfrm>
          <a:prstGeom prst="rect">
            <a:avLst/>
          </a:prstGeom>
        </p:spPr>
      </p:pic>
      <p:pic>
        <p:nvPicPr>
          <p:cNvPr id="2" name="Audio Recording 13 Jun 2021 at 12:38:04" descr="Audio Recording 13 Jun 2021 at 12:38:04">
            <a:hlinkClick r:id="" action="ppaction://media"/>
            <a:extLst>
              <a:ext uri="{FF2B5EF4-FFF2-40B4-BE49-F238E27FC236}">
                <a16:creationId xmlns:a16="http://schemas.microsoft.com/office/drawing/2014/main" id="{37627E43-B550-FA48-BE9F-DAA24844C2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7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DE77D-0805-8C40-9D31-78CA0DC1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Chapter 1</a:t>
            </a:r>
            <a:br>
              <a:rPr lang="en-GB" dirty="0"/>
            </a:br>
            <a:r>
              <a:rPr lang="en-GB" dirty="0"/>
              <a:t>Art. 6.2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62334-8816-F045-BC82-D8F5B5E96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636" y="1597447"/>
            <a:ext cx="10686362" cy="457475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endParaRPr lang="en-GB" dirty="0"/>
          </a:p>
          <a:p>
            <a:pPr marL="457200" indent="-457200">
              <a:buFont typeface="+mj-lt"/>
              <a:buAutoNum type="arabicPeriod" startAt="2"/>
            </a:pPr>
            <a:endParaRPr lang="en-GB" dirty="0"/>
          </a:p>
          <a:p>
            <a:pPr marL="457200" indent="-457200">
              <a:buFont typeface="+mj-lt"/>
              <a:buAutoNum type="arabicPeriod" startAt="2"/>
            </a:pPr>
            <a:endParaRPr lang="en-GB" dirty="0"/>
          </a:p>
          <a:p>
            <a:pPr marL="457200" indent="-457200">
              <a:buFont typeface="+mj-lt"/>
              <a:buAutoNum type="arabicPeriod" startAt="2"/>
            </a:pPr>
            <a:endParaRPr lang="en-GB" dirty="0"/>
          </a:p>
          <a:p>
            <a:pPr marL="457200" indent="-457200">
              <a:buFont typeface="+mj-lt"/>
              <a:buAutoNum type="arabicPeriod" startAt="2"/>
            </a:pPr>
            <a:endParaRPr lang="en-GB" dirty="0"/>
          </a:p>
          <a:p>
            <a:pPr marL="457200" indent="-457200">
              <a:buFont typeface="+mj-lt"/>
              <a:buAutoNum type="arabicPeriod" startAt="2"/>
            </a:pPr>
            <a:r>
              <a:rPr lang="en-GB" dirty="0"/>
              <a:t>In addition to the high-risk AI systems referred to in paragraph 1, AI systems referred to in Annex III shall also be considered high-risk. </a:t>
            </a:r>
          </a:p>
          <a:p>
            <a:pPr marL="457200" indent="-457200">
              <a:buFont typeface="+mj-lt"/>
              <a:buAutoNum type="arabicPeriod" startAt="2"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7E2A6-603D-4647-916D-A2753E92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93617-0712-C044-8CBD-59F4548A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C7A13-B0DE-1D47-8087-0D7B6E8A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Audio Recording 13 Jun 2021 at 12:38:39" descr="Audio Recording 13 Jun 2021 at 12:38:39">
            <a:hlinkClick r:id="" action="ppaction://media"/>
            <a:extLst>
              <a:ext uri="{FF2B5EF4-FFF2-40B4-BE49-F238E27FC236}">
                <a16:creationId xmlns:a16="http://schemas.microsoft.com/office/drawing/2014/main" id="{08D0C076-2F2C-DA42-A9C4-87B7A20C33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8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87C61-7BB2-EF46-93DC-CE77DA46B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99BC2DF-CC70-C24A-9BCB-C4DB93FF7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49304" y="0"/>
            <a:ext cx="5041849" cy="6858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69A60-58D8-6D48-B313-5FB3CE06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680E0-BA12-5448-8262-DF59149D8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EFC63-9E09-AA4D-9389-9572581AD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FF1D21A-77AB-6045-897B-726674356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979" y="0"/>
            <a:ext cx="5841199" cy="6858000"/>
          </a:xfrm>
          <a:prstGeom prst="rect">
            <a:avLst/>
          </a:prstGeom>
        </p:spPr>
      </p:pic>
      <p:pic>
        <p:nvPicPr>
          <p:cNvPr id="3" name="Audio Recording 13 Jun 2021 at 12:44:27" descr="Audio Recording 13 Jun 2021 at 12:44:27">
            <a:hlinkClick r:id="" action="ppaction://media"/>
            <a:extLst>
              <a:ext uri="{FF2B5EF4-FFF2-40B4-BE49-F238E27FC236}">
                <a16:creationId xmlns:a16="http://schemas.microsoft.com/office/drawing/2014/main" id="{BAA56557-1F12-A24C-8AB5-44A03597AB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1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75C2D434-B94D-3346-A261-F74083C626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706" r="1" b="2"/>
          <a:stretch/>
        </p:blipFill>
        <p:spPr>
          <a:xfrm>
            <a:off x="-1" y="10"/>
            <a:ext cx="1218865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C46CD03-D076-40A3-9AA4-2B7BB288B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D28697-83F7-4C09-A9B2-6CAA58855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DB6C8-A16B-E042-873F-71800D092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 err="1"/>
              <a:t>HumanE</a:t>
            </a:r>
            <a:r>
              <a:rPr lang="en-GB" dirty="0"/>
              <a:t>-AI-NET</a:t>
            </a:r>
          </a:p>
          <a:p>
            <a:endParaRPr lang="en-GB" dirty="0"/>
          </a:p>
          <a:p>
            <a:pPr algn="r"/>
            <a:r>
              <a:rPr lang="en-GB" dirty="0"/>
              <a:t>AI Act: enables, prohibits, restricts</a:t>
            </a:r>
          </a:p>
          <a:p>
            <a:pPr lvl="1" algn="r"/>
            <a:r>
              <a:rPr lang="en-GB" dirty="0"/>
              <a:t>Reasonable?</a:t>
            </a:r>
          </a:p>
          <a:p>
            <a:pPr lvl="1" algn="r"/>
            <a:r>
              <a:rPr lang="en-GB" dirty="0"/>
              <a:t>Pertinent?</a:t>
            </a:r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905F9-5D06-CF44-BD0A-9D47BD35A3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June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E89FA-F741-CF48-9110-2B021539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3564" y="6453386"/>
            <a:ext cx="6280830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HAI-NET Tutorial AI ACT Proposal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A3B25-0E3E-A349-B363-6C9902AE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9E57DC2-970A-4B3E-BB1C-7A09969E49DF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2" name="Audio Recording 13 Jun 2021 at 12:45:06" descr="Audio Recording 13 Jun 2021 at 12:45:06">
            <a:hlinkClick r:id="" action="ppaction://media"/>
            <a:extLst>
              <a:ext uri="{FF2B5EF4-FFF2-40B4-BE49-F238E27FC236}">
                <a16:creationId xmlns:a16="http://schemas.microsoft.com/office/drawing/2014/main" id="{6C027FDE-069F-B145-AA61-01815D7976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7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ijsnijden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3BF942E50F049A9EF0013C56E0E0F" ma:contentTypeVersion="7" ma:contentTypeDescription="Create a new document." ma:contentTypeScope="" ma:versionID="d17cd62f77dc1e5e993a2acec688089d">
  <xsd:schema xmlns:xsd="http://www.w3.org/2001/XMLSchema" xmlns:xs="http://www.w3.org/2001/XMLSchema" xmlns:p="http://schemas.microsoft.com/office/2006/metadata/properties" xmlns:ns2="69d91f16-7083-4465-96b7-cfa596842426" xmlns:ns3="8906126e-c50c-43e7-80be-ce9d2d8cf778" targetNamespace="http://schemas.microsoft.com/office/2006/metadata/properties" ma:root="true" ma:fieldsID="5c9af6f19f9e5831abfb3e18b02a70a1" ns2:_="" ns3:_="">
    <xsd:import namespace="69d91f16-7083-4465-96b7-cfa596842426"/>
    <xsd:import namespace="8906126e-c50c-43e7-80be-ce9d2d8cf77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91f16-7083-4465-96b7-cfa5968424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6126e-c50c-43e7-80be-ce9d2d8cf7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CAFE6B-BB2D-47E7-BB00-FE6CD554E9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5EB424-8B2D-429B-916E-8CD0F2359EFC}">
  <ds:schemaRefs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8906126e-c50c-43e7-80be-ce9d2d8cf778"/>
    <ds:schemaRef ds:uri="69d91f16-7083-4465-96b7-cfa59684242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AFE850C-E765-44C4-87BC-50730E385F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d91f16-7083-4465-96b7-cfa596842426"/>
    <ds:schemaRef ds:uri="8906126e-c50c-43e7-80be-ce9d2d8cf7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350</Words>
  <Application>Microsoft Macintosh PowerPoint</Application>
  <PresentationFormat>Widescreen</PresentationFormat>
  <Paragraphs>61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Britannic Bold</vt:lpstr>
      <vt:lpstr>Broadway</vt:lpstr>
      <vt:lpstr>Calibri</vt:lpstr>
      <vt:lpstr>Franklin Gothic Book</vt:lpstr>
      <vt:lpstr>Futura Medium</vt:lpstr>
      <vt:lpstr>Bijsnijden</vt:lpstr>
      <vt:lpstr>Proposed AI Act What are high-risk AI systems?</vt:lpstr>
      <vt:lpstr>AIA</vt:lpstr>
      <vt:lpstr>Chapter 1:  Classification rules for  high-risk AI systems  </vt:lpstr>
      <vt:lpstr>Chapter 1 Art. 6.1</vt:lpstr>
      <vt:lpstr>PowerPoint Presentation</vt:lpstr>
      <vt:lpstr>Chapter 1 Art. 6.2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legal basis  art. 6 GDPR</dc:title>
  <dc:creator>Mireille HILDEBRANDT</dc:creator>
  <cp:lastModifiedBy>Mireille HILDEBRANDT</cp:lastModifiedBy>
  <cp:revision>7</cp:revision>
  <dcterms:created xsi:type="dcterms:W3CDTF">2020-09-10T14:27:08Z</dcterms:created>
  <dcterms:modified xsi:type="dcterms:W3CDTF">2021-06-13T10:45:27Z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0x0101000893BF942E50F049A9EF0013C56E0E0F</vt:lpwstr>
  </property>
</Properties>
</file>