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315" r:id="rId6"/>
    <p:sldId id="402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39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C18C2-A49D-CE41-A89E-BFC36CA204B1}" v="1" dt="2020-12-06T14:01:40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78522" y="1480930"/>
            <a:ext cx="5301138" cy="3254321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Consent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(what counts as valid consent?)</a:t>
            </a: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br>
              <a:rPr lang="en-GB" sz="4400" dirty="0">
                <a:latin typeface="Britannic Bold" panose="020B0903060703020204" pitchFamily="34" charset="77"/>
                <a:ea typeface="Bauhaus 93" charset="0"/>
                <a:cs typeface="Bauhaus 93" charset="0"/>
              </a:rPr>
            </a:br>
            <a:r>
              <a:rPr lang="en-GB" sz="2000" dirty="0">
                <a:latin typeface="Britannic Bold" panose="020B0903060703020204" pitchFamily="34" charset="77"/>
                <a:ea typeface="Bauhaus 93" charset="0"/>
                <a:cs typeface="Bauhaus 93" charset="0"/>
              </a:rPr>
              <a:t>art. 7 GDPR</a:t>
            </a:r>
            <a:endParaRPr lang="en-GB" sz="4400" dirty="0">
              <a:latin typeface="Britannic Bold" panose="020B0903060703020204" pitchFamily="34" charset="77"/>
              <a:ea typeface="Bauhaus 93" charset="0"/>
              <a:cs typeface="Bauhaus 93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78522" y="6352906"/>
            <a:ext cx="3247106" cy="404614"/>
          </a:xfrm>
        </p:spPr>
        <p:txBody>
          <a:bodyPr>
            <a:normAutofit fontScale="92500"/>
          </a:bodyPr>
          <a:lstStyle/>
          <a:p>
            <a:pPr algn="l"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171716" y="6352906"/>
            <a:ext cx="1607944" cy="404614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Tijdelijke aanduiding voor inhoud 6">
            <a:extLst>
              <a:ext uri="{FF2B5EF4-FFF2-40B4-BE49-F238E27FC236}">
                <a16:creationId xmlns:a16="http://schemas.microsoft.com/office/drawing/2014/main" id="{06757687-1E8E-D34D-A1EC-EB0D80E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814" y="25400"/>
            <a:ext cx="5789186" cy="58923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95BCCC-DA92-1545-B8BC-F16FDA8F6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651"/>
    </mc:Choice>
    <mc:Fallback xmlns="">
      <p:transition spd="slow" advTm="1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GDPR art. 7: </a:t>
            </a:r>
            <a:br>
              <a:rPr lang="en-GB" dirty="0"/>
            </a:br>
            <a:r>
              <a:rPr lang="en-GB" sz="2800" dirty="0"/>
              <a:t>Conditions for consent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3.The data subject shall have the right </a:t>
            </a:r>
          </a:p>
          <a:p>
            <a:pPr lvl="1"/>
            <a:r>
              <a:rPr lang="en-GB" dirty="0"/>
              <a:t>to withdraw his or her consent </a:t>
            </a:r>
            <a:r>
              <a:rPr lang="en-GB" b="1" dirty="0">
                <a:solidFill>
                  <a:srgbClr val="FF0000"/>
                </a:solidFill>
              </a:rPr>
              <a:t>at any time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/>
              <a:t>The withdrawal of consent shall not affect </a:t>
            </a:r>
          </a:p>
          <a:p>
            <a:pPr lvl="1"/>
            <a:r>
              <a:rPr lang="en-GB" dirty="0"/>
              <a:t>the lawfulness of processing based on consent before its withdrawal. </a:t>
            </a:r>
          </a:p>
          <a:p>
            <a:pPr lvl="1"/>
            <a:r>
              <a:rPr lang="en-GB" dirty="0"/>
              <a:t>Prior to giving consent, the data subject shall be informed thereof. </a:t>
            </a:r>
          </a:p>
          <a:p>
            <a:pPr marL="0" indent="0">
              <a:buNone/>
            </a:pPr>
            <a:r>
              <a:rPr lang="en-GB" dirty="0"/>
              <a:t>It shall be </a:t>
            </a:r>
            <a:r>
              <a:rPr lang="en-GB" dirty="0">
                <a:solidFill>
                  <a:srgbClr val="FF0000"/>
                </a:solidFill>
              </a:rPr>
              <a:t>as easy to withdraw as to give consent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E933EC-4730-BC41-BED6-88A58BF94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0"/>
    </mc:Choice>
    <mc:Fallback xmlns="">
      <p:transition spd="slow" advTm="6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GDPR art. 7: </a:t>
            </a:r>
            <a:br>
              <a:rPr lang="en-GB" dirty="0"/>
            </a:br>
            <a:r>
              <a:rPr lang="en-GB" sz="2800" dirty="0"/>
              <a:t>Conditions for consent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4. When assessing whether consent is freely given, utmost account shall be taken of </a:t>
            </a:r>
          </a:p>
          <a:p>
            <a:pPr lvl="1"/>
            <a:r>
              <a:rPr lang="en-GB" dirty="0"/>
              <a:t>whether, </a:t>
            </a:r>
            <a:r>
              <a:rPr lang="en-GB" i="1" dirty="0"/>
              <a:t>inter alia</a:t>
            </a:r>
            <a:r>
              <a:rPr lang="en-GB" dirty="0"/>
              <a:t>, </a:t>
            </a:r>
          </a:p>
          <a:p>
            <a:pPr lvl="1"/>
            <a:r>
              <a:rPr lang="en-GB" dirty="0"/>
              <a:t>the performance of a contract, </a:t>
            </a:r>
            <a:r>
              <a:rPr lang="en-GB" b="1" dirty="0">
                <a:solidFill>
                  <a:srgbClr val="FF0000"/>
                </a:solidFill>
              </a:rPr>
              <a:t>including the provision of a service</a:t>
            </a:r>
            <a:r>
              <a:rPr lang="en-GB" dirty="0"/>
              <a:t>, </a:t>
            </a:r>
          </a:p>
          <a:p>
            <a:pPr lvl="1"/>
            <a:r>
              <a:rPr lang="en-GB" dirty="0"/>
              <a:t>is conditional on consent to the processing </a:t>
            </a:r>
          </a:p>
          <a:p>
            <a:pPr lvl="1"/>
            <a:r>
              <a:rPr lang="en-GB" dirty="0"/>
              <a:t>of personal data that is </a:t>
            </a:r>
            <a:r>
              <a:rPr lang="en-GB" dirty="0">
                <a:solidFill>
                  <a:srgbClr val="FF0000"/>
                </a:solidFill>
              </a:rPr>
              <a:t>not necessary for the performance of that contract</a:t>
            </a:r>
            <a:r>
              <a:rPr lang="en-GB" dirty="0"/>
              <a:t>. 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4829EF-6E18-F742-B7E6-984F7A238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55"/>
    </mc:Choice>
    <mc:Fallback xmlns="">
      <p:transition spd="slow" advTm="15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of a person&#10;&#10;Description automatically generated">
            <a:extLst>
              <a:ext uri="{FF2B5EF4-FFF2-40B4-BE49-F238E27FC236}">
                <a16:creationId xmlns:a16="http://schemas.microsoft.com/office/drawing/2014/main" id="{75C2D434-B94D-3346-A261-F74083C62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r="1" b="2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B6C8-A16B-E042-873F-71800D092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 err="1"/>
              <a:t>HumanE</a:t>
            </a:r>
            <a:r>
              <a:rPr lang="en-GB" dirty="0"/>
              <a:t>-AI-NET</a:t>
            </a:r>
          </a:p>
          <a:p>
            <a:endParaRPr lang="en-GB" dirty="0"/>
          </a:p>
          <a:p>
            <a:pPr algn="r"/>
            <a:r>
              <a:rPr lang="en-GB" dirty="0"/>
              <a:t>GDPR: enables, prohibits, restricts</a:t>
            </a:r>
          </a:p>
          <a:p>
            <a:pPr lvl="1" algn="r"/>
            <a:r>
              <a:rPr lang="en-GB" dirty="0"/>
              <a:t>Reasonable</a:t>
            </a:r>
          </a:p>
          <a:p>
            <a:pPr lvl="1" algn="r"/>
            <a:r>
              <a:rPr lang="en-GB" dirty="0"/>
              <a:t>Pertinent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905F9-5D06-CF44-BD0A-9D47BD35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Fall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9FA-F741-CF48-9110-2B021539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HumanE-AI-NET Tutorial Legal Protection by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3B25-0E3E-A349-B363-6C9902AE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4837644-5F0D-434D-B41D-99B0433C3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7"/>
    </mc:Choice>
    <mc:Fallback xmlns="">
      <p:transition spd="slow" advTm="1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GDPR art. 4(11): </a:t>
            </a:r>
            <a:br>
              <a:rPr lang="en-GB" dirty="0"/>
            </a:br>
            <a:r>
              <a:rPr lang="en-GB" sz="2800" dirty="0"/>
              <a:t>definition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sz="2400" dirty="0">
                <a:solidFill>
                  <a:schemeClr val="tx1"/>
                </a:solidFill>
              </a:rPr>
              <a:t>Art. 4(11) ‘consent’ of the data subject means </a:t>
            </a: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any </a:t>
            </a:r>
            <a:r>
              <a:rPr lang="en-GB" sz="2400" dirty="0">
                <a:solidFill>
                  <a:srgbClr val="FF0000"/>
                </a:solidFill>
              </a:rPr>
              <a:t>freely given, specific, informed and unambiguous </a:t>
            </a: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indication of the data subject's wishes </a:t>
            </a: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by which he or she, by </a:t>
            </a:r>
            <a:r>
              <a:rPr lang="en-GB" sz="2400" dirty="0">
                <a:solidFill>
                  <a:srgbClr val="FF0000"/>
                </a:solidFill>
              </a:rPr>
              <a:t>a statement </a:t>
            </a:r>
            <a:r>
              <a:rPr lang="en-GB" sz="2400" dirty="0">
                <a:solidFill>
                  <a:schemeClr val="tx1"/>
                </a:solidFill>
              </a:rPr>
              <a:t>or by </a:t>
            </a:r>
            <a:r>
              <a:rPr lang="en-GB" sz="2400" dirty="0">
                <a:solidFill>
                  <a:srgbClr val="FF0000"/>
                </a:solidFill>
              </a:rPr>
              <a:t>a clear affirmative action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signifies agreement to the processing of personal data relating to him or her;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3D4E67-0B1D-BC4E-8550-3081444E9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8"/>
    </mc:Choice>
    <mc:Fallback xmlns="">
      <p:transition spd="slow" advTm="10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>
            <a:normAutofit/>
          </a:bodyPr>
          <a:lstStyle/>
          <a:p>
            <a:r>
              <a:rPr lang="en-GB" dirty="0"/>
              <a:t>Relevance of consent in the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GB" sz="24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Consent is relevant as: 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A legal basis for lawful processing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Accepting of an offer (concluding a contract that is a legal basis)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An exception to the prohibition to process art. 9 data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An exception to the prohibition of automated art. 22 decisions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375D865-42F8-B341-85F0-F3F01EB70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33"/>
    </mc:Choice>
    <mc:Fallback xmlns="">
      <p:transition spd="slow" advTm="21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Relevance of consent in the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GB" sz="24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Consent as a legal basis for lawful processing: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is only valid for specified purposes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8AD4D-C219-974F-BF25-E9D7E7D0F6BE}"/>
              </a:ext>
            </a:extLst>
          </p:cNvPr>
          <p:cNvSpPr txBox="1"/>
          <p:nvPr/>
        </p:nvSpPr>
        <p:spPr>
          <a:xfrm>
            <a:off x="3217762" y="27663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06366E7-7E60-E641-AA57-0DB247FC8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6"/>
    </mc:Choice>
    <mc:Fallback xmlns="">
      <p:transition spd="slow" advTm="2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Relevance of consent in the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1674420"/>
            <a:ext cx="10976377" cy="469075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GB" sz="24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Consent as acceptance of an offer to contract (legal basis)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is only valid if the relevant private law conditions apply, e.g.:</a:t>
            </a:r>
          </a:p>
          <a:p>
            <a:pPr marL="457200" lvl="2" indent="-45720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solidFill>
                  <a:schemeClr val="tx1"/>
                </a:solidFill>
              </a:rPr>
              <a:t>No fraud, duress, abuse</a:t>
            </a:r>
          </a:p>
          <a:p>
            <a:pPr marL="457200" lvl="2" indent="-45720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solidFill>
                  <a:schemeClr val="tx1"/>
                </a:solidFill>
              </a:rPr>
              <a:t>If there was intent or the provider should have been able to trust there was intent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0B692F-70DE-EA4F-8F90-65FE0881B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63"/>
    </mc:Choice>
    <mc:Fallback xmlns="">
      <p:transition spd="slow" advTm="7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Relevance of consent in the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GB" sz="24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Consent is relevant as an exception to art. 9 data processing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only valid if the consent was explicit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57D37EB-E773-9742-9144-BA529A885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5"/>
    </mc:Choice>
    <mc:Fallback xmlns="">
      <p:transition spd="slow" advTm="2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Relevance of consent in the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en-GB" sz="2400" dirty="0">
              <a:solidFill>
                <a:schemeClr val="tx1"/>
              </a:solidFill>
            </a:endParaRPr>
          </a:p>
          <a:p>
            <a:pPr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Consent is relevant as an exception to the art. 22 prohibition of ADM</a:t>
            </a:r>
          </a:p>
          <a:p>
            <a:pPr lvl="1">
              <a:lnSpc>
                <a:spcPct val="170000"/>
              </a:lnSpc>
            </a:pPr>
            <a:r>
              <a:rPr lang="en-GB" sz="2400" dirty="0">
                <a:solidFill>
                  <a:schemeClr val="tx1"/>
                </a:solidFill>
              </a:rPr>
              <a:t>Only valid if the consent was explicit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A131907-F710-E94B-B49E-E9519DFF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6"/>
    </mc:Choice>
    <mc:Fallback xmlns="">
      <p:transition spd="slow" advTm="1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GDPR art. 7: </a:t>
            </a:r>
            <a:br>
              <a:rPr lang="en-GB" dirty="0"/>
            </a:br>
            <a:r>
              <a:rPr lang="en-GB" sz="2800" dirty="0"/>
              <a:t>Conditions for consent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1.Where processing is based on consent, the controller shall be able </a:t>
            </a:r>
            <a:r>
              <a:rPr lang="en-GB" b="1" dirty="0">
                <a:solidFill>
                  <a:srgbClr val="FF0000"/>
                </a:solidFill>
              </a:rPr>
              <a:t>to demonstrate that</a:t>
            </a:r>
          </a:p>
          <a:p>
            <a:r>
              <a:rPr lang="en-GB" dirty="0"/>
              <a:t>the data subject has consented to processing of his or her personal data.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8FDC7E8-BC7C-384A-99D8-944613523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9"/>
    </mc:Choice>
    <mc:Fallback xmlns="">
      <p:transition spd="slow" advTm="3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DC5F-B30D-E347-A126-61011E1F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391886"/>
            <a:ext cx="10807523" cy="1282535"/>
          </a:xfrm>
        </p:spPr>
        <p:txBody>
          <a:bodyPr/>
          <a:lstStyle/>
          <a:p>
            <a:r>
              <a:rPr lang="en-GB" dirty="0"/>
              <a:t>GDPR art. 7: </a:t>
            </a:r>
            <a:br>
              <a:rPr lang="en-GB" dirty="0"/>
            </a:br>
            <a:r>
              <a:rPr lang="en-GB" sz="2800" dirty="0"/>
              <a:t>Conditions for consent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B389-DD01-FE4A-94F5-269429D53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74420"/>
            <a:ext cx="10807523" cy="46907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2. If the data subject's consent is given </a:t>
            </a:r>
            <a:r>
              <a:rPr lang="en-GB" dirty="0">
                <a:solidFill>
                  <a:srgbClr val="FF0000"/>
                </a:solidFill>
              </a:rPr>
              <a:t>in the context of a written declaration </a:t>
            </a:r>
          </a:p>
          <a:p>
            <a:pPr lvl="1"/>
            <a:r>
              <a:rPr lang="en-GB" dirty="0"/>
              <a:t>which also concerns other matters,</a:t>
            </a:r>
          </a:p>
          <a:p>
            <a:pPr lvl="1"/>
            <a:r>
              <a:rPr lang="en-GB" dirty="0"/>
              <a:t>the request for consent shall be presented in a manner which is </a:t>
            </a:r>
          </a:p>
          <a:p>
            <a:pPr lvl="1"/>
            <a:r>
              <a:rPr lang="en-GB" dirty="0"/>
              <a:t>clearly distinguishable from the other matters, </a:t>
            </a:r>
          </a:p>
          <a:p>
            <a:pPr lvl="1"/>
            <a:r>
              <a:rPr lang="en-GB" dirty="0"/>
              <a:t>in an intelligible and easily accessible form, </a:t>
            </a:r>
          </a:p>
          <a:p>
            <a:pPr lvl="1"/>
            <a:r>
              <a:rPr lang="en-GB" dirty="0"/>
              <a:t>using clear and plain language. </a:t>
            </a:r>
          </a:p>
          <a:p>
            <a:pPr marL="0" lvl="1" indent="0">
              <a:buNone/>
            </a:pPr>
            <a:r>
              <a:rPr lang="en-GB" dirty="0">
                <a:solidFill>
                  <a:srgbClr val="FF0000"/>
                </a:solidFill>
              </a:rPr>
              <a:t>Any part of such a declaration which constitutes an infringement of this Regulation shall not be binding. 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7DBF1-0362-A64F-861F-80731F8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BD46-C79C-AB42-B98D-6BCF2E76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HumanE-AI-NET Tutorial Legal Protection by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D133-01E4-9748-8FD6-34D4A33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ECD8C5-AB3C-CE4A-AF04-C54840CA3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78"/>
    </mc:Choice>
    <mc:Fallback xmlns="">
      <p:transition spd="slow" advTm="6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3BF942E50F049A9EF0013C56E0E0F" ma:contentTypeVersion="6" ma:contentTypeDescription="Create a new document." ma:contentTypeScope="" ma:versionID="f71e88f81c5123733921b88e38d1792c">
  <xsd:schema xmlns:xsd="http://www.w3.org/2001/XMLSchema" xmlns:xs="http://www.w3.org/2001/XMLSchema" xmlns:p="http://schemas.microsoft.com/office/2006/metadata/properties" xmlns:ns2="69d91f16-7083-4465-96b7-cfa596842426" xmlns:ns3="8906126e-c50c-43e7-80be-ce9d2d8cf778" targetNamespace="http://schemas.microsoft.com/office/2006/metadata/properties" ma:root="true" ma:fieldsID="8210dd5ff3ccd6a4ed2e2aadd67fcadd" ns2:_="" ns3:_="">
    <xsd:import namespace="69d91f16-7083-4465-96b7-cfa596842426"/>
    <xsd:import namespace="8906126e-c50c-43e7-80be-ce9d2d8cf77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91f16-7083-4465-96b7-cfa5968424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6126e-c50c-43e7-80be-ce9d2d8cf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5EB424-8B2D-429B-916E-8CD0F2359EFC}">
  <ds:schemaRefs>
    <ds:schemaRef ds:uri="http://purl.org/dc/terms/"/>
    <ds:schemaRef ds:uri="http://purl.org/dc/elements/1.1/"/>
    <ds:schemaRef ds:uri="69d91f16-7083-4465-96b7-cfa596842426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8906126e-c50c-43e7-80be-ce9d2d8cf778"/>
  </ds:schemaRefs>
</ds:datastoreItem>
</file>

<file path=customXml/itemProps2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E8545-202D-4637-AB8F-0FE76EDD4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91f16-7083-4465-96b7-cfa596842426"/>
    <ds:schemaRef ds:uri="8906126e-c50c-43e7-80be-ce9d2d8cf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635</Words>
  <Application>Microsoft Macintosh PowerPoint</Application>
  <PresentationFormat>Widescreen</PresentationFormat>
  <Paragraphs>109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Britannic Bold</vt:lpstr>
      <vt:lpstr>Broadway</vt:lpstr>
      <vt:lpstr>Calibri</vt:lpstr>
      <vt:lpstr>Franklin Gothic Book</vt:lpstr>
      <vt:lpstr>Futura Medium</vt:lpstr>
      <vt:lpstr>Bijsnijden</vt:lpstr>
      <vt:lpstr>Consent (what counts as valid consent?)  art. 7 GDPR</vt:lpstr>
      <vt:lpstr>GDPR art. 4(11):  definition</vt:lpstr>
      <vt:lpstr>Relevance of consent in the GDPR</vt:lpstr>
      <vt:lpstr>Relevance of consent in the GDPR</vt:lpstr>
      <vt:lpstr>Relevance of consent in the GDPR</vt:lpstr>
      <vt:lpstr>Relevance of consent in the GDPR</vt:lpstr>
      <vt:lpstr>Relevance of consent in the GDPR</vt:lpstr>
      <vt:lpstr>GDPR art. 7:  Conditions for consent</vt:lpstr>
      <vt:lpstr>GDPR art. 7:  Conditions for consent</vt:lpstr>
      <vt:lpstr>GDPR art. 7:  Conditions for consent</vt:lpstr>
      <vt:lpstr>GDPR art. 7:  Conditions for consent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Mireille HILDEBRANDT</cp:lastModifiedBy>
  <cp:revision>4</cp:revision>
  <dcterms:created xsi:type="dcterms:W3CDTF">2020-09-10T14:27:08Z</dcterms:created>
  <dcterms:modified xsi:type="dcterms:W3CDTF">2020-12-07T21:05:36Z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0x0101000893BF942E50F049A9EF0013C56E0E0F</vt:lpwstr>
  </property>
</Properties>
</file>