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394" r:id="rId6"/>
    <p:sldId id="399" r:id="rId7"/>
    <p:sldId id="400" r:id="rId8"/>
    <p:sldId id="315" r:id="rId9"/>
    <p:sldId id="395" r:id="rId10"/>
    <p:sldId id="414" r:id="rId11"/>
    <p:sldId id="402" r:id="rId12"/>
    <p:sldId id="403" r:id="rId13"/>
    <p:sldId id="404" r:id="rId14"/>
    <p:sldId id="405" r:id="rId15"/>
    <p:sldId id="406" r:id="rId16"/>
    <p:sldId id="396" r:id="rId17"/>
    <p:sldId id="407" r:id="rId18"/>
    <p:sldId id="408" r:id="rId19"/>
    <p:sldId id="409" r:id="rId20"/>
    <p:sldId id="410" r:id="rId21"/>
    <p:sldId id="411" r:id="rId22"/>
    <p:sldId id="397" r:id="rId23"/>
    <p:sldId id="415" r:id="rId24"/>
    <p:sldId id="412" r:id="rId25"/>
    <p:sldId id="413" r:id="rId26"/>
    <p:sldId id="398" r:id="rId27"/>
    <p:sldId id="3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85946-A28C-1148-96E8-6745FEDE5AB4}" v="184" dt="2020-12-06T15:19:11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238" y="1480930"/>
            <a:ext cx="5425422" cy="3254321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Transparency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(what information must be provided</a:t>
            </a:r>
            <a:b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by whom to whom and how?)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art. 12-15 GDPR</a:t>
            </a:r>
            <a:endParaRPr lang="en-GB" sz="4400" dirty="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78522" y="6352906"/>
            <a:ext cx="3247106" cy="404614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171716" y="6352906"/>
            <a:ext cx="1607944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Tijdelijke aanduiding voor inhoud 6">
            <a:extLst>
              <a:ext uri="{FF2B5EF4-FFF2-40B4-BE49-F238E27FC236}">
                <a16:creationId xmlns:a16="http://schemas.microsoft.com/office/drawing/2014/main" id="{06757687-1E8E-D34D-A1EC-EB0D80E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814" y="25400"/>
            <a:ext cx="5789186" cy="58923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B268F8-D146-CD47-8335-249E73682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970"/>
    </mc:Choice>
    <mc:Fallback xmlns="">
      <p:transition spd="slow" advTm="4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1. the controller shall, at the time when personal data are obtained, provide the data subject with all of the following information: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identity and the contact details of the controller </a:t>
            </a:r>
            <a:r>
              <a:rPr lang="en-GB" dirty="0">
                <a:solidFill>
                  <a:schemeClr val="tx1"/>
                </a:solidFill>
              </a:rPr>
              <a:t>and, where applicable, of the controller's representative;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contact details of the </a:t>
            </a:r>
            <a:r>
              <a:rPr lang="en-GB" i="1" dirty="0">
                <a:solidFill>
                  <a:srgbClr val="FF0000"/>
                </a:solidFill>
              </a:rPr>
              <a:t>data protection officer</a:t>
            </a:r>
            <a:r>
              <a:rPr lang="en-GB" dirty="0">
                <a:solidFill>
                  <a:schemeClr val="tx1"/>
                </a:solidFill>
              </a:rPr>
              <a:t>, where applicable;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purposes of the processing </a:t>
            </a:r>
            <a:r>
              <a:rPr lang="en-GB" dirty="0">
                <a:solidFill>
                  <a:schemeClr val="tx1"/>
                </a:solidFill>
              </a:rPr>
              <a:t>for which the personal data are intended as well as the legal basis for the processing;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where the processing is based on point (f) of Article 6(1), the </a:t>
            </a:r>
            <a:r>
              <a:rPr lang="en-GB" i="1" dirty="0">
                <a:solidFill>
                  <a:srgbClr val="FF0000"/>
                </a:solidFill>
              </a:rPr>
              <a:t>legitimate interests </a:t>
            </a:r>
            <a:r>
              <a:rPr lang="en-GB" dirty="0">
                <a:solidFill>
                  <a:schemeClr val="tx1"/>
                </a:solidFill>
              </a:rPr>
              <a:t>pursued by the controller or by a third party;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10EC38-16A6-474F-8F82-9C8F99A76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5"/>
    </mc:Choice>
    <mc:Fallback xmlns="">
      <p:transition spd="slow" advTm="6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1. the controller shall, at the time when personal data are obtained, provide the data subject with all of the following information: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identity and the contact details of the controller </a:t>
            </a:r>
            <a:r>
              <a:rPr lang="en-GB" dirty="0">
                <a:solidFill>
                  <a:schemeClr val="tx1"/>
                </a:solidFill>
              </a:rPr>
              <a:t>and, where applicable, of the controller's representative;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contact details of the </a:t>
            </a:r>
            <a:r>
              <a:rPr lang="en-GB" i="1" dirty="0">
                <a:solidFill>
                  <a:srgbClr val="FF0000"/>
                </a:solidFill>
              </a:rPr>
              <a:t>data protection officer</a:t>
            </a:r>
            <a:r>
              <a:rPr lang="en-GB" dirty="0">
                <a:solidFill>
                  <a:schemeClr val="tx1"/>
                </a:solidFill>
              </a:rPr>
              <a:t>, where applicable;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purposes of the processing </a:t>
            </a:r>
            <a:r>
              <a:rPr lang="en-GB" dirty="0">
                <a:solidFill>
                  <a:schemeClr val="tx1"/>
                </a:solidFill>
              </a:rPr>
              <a:t>for which the personal data are intended as well as the legal basis for the processing;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where the processing is based on point (f) of Article 6(1), the </a:t>
            </a:r>
            <a:r>
              <a:rPr lang="en-GB" i="1" dirty="0">
                <a:solidFill>
                  <a:srgbClr val="FF0000"/>
                </a:solidFill>
              </a:rPr>
              <a:t>legitimate interests </a:t>
            </a:r>
            <a:r>
              <a:rPr lang="en-GB" dirty="0">
                <a:solidFill>
                  <a:schemeClr val="tx1"/>
                </a:solidFill>
              </a:rPr>
              <a:t>pursued by the controller or by a third party;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recipients</a:t>
            </a:r>
            <a:r>
              <a:rPr lang="en-GB" dirty="0">
                <a:solidFill>
                  <a:schemeClr val="tx1"/>
                </a:solidFill>
              </a:rPr>
              <a:t> or </a:t>
            </a:r>
            <a:r>
              <a:rPr lang="en-GB" i="1" dirty="0">
                <a:solidFill>
                  <a:srgbClr val="FF0000"/>
                </a:solidFill>
              </a:rPr>
              <a:t>categories of recipients </a:t>
            </a:r>
            <a:r>
              <a:rPr lang="en-GB" dirty="0">
                <a:solidFill>
                  <a:schemeClr val="tx1"/>
                </a:solidFill>
              </a:rPr>
              <a:t>of the personal data, if any;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BCF9E5-866C-274D-9A9B-CB3A22338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1"/>
    </mc:Choice>
    <mc:Fallback xmlns="">
      <p:transition spd="slow" advTm="2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1. the controller shall, at the time when personal data are obtained, provide the data subject with all of the following information: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identity and the contact details of the controller </a:t>
            </a:r>
            <a:r>
              <a:rPr lang="en-GB" dirty="0">
                <a:solidFill>
                  <a:schemeClr val="tx1"/>
                </a:solidFill>
              </a:rPr>
              <a:t>and, where applicable, of the controller's representative;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contact details of the </a:t>
            </a:r>
            <a:r>
              <a:rPr lang="en-GB" i="1" dirty="0">
                <a:solidFill>
                  <a:srgbClr val="FF0000"/>
                </a:solidFill>
              </a:rPr>
              <a:t>data protection officer</a:t>
            </a:r>
            <a:r>
              <a:rPr lang="en-GB" dirty="0">
                <a:solidFill>
                  <a:schemeClr val="tx1"/>
                </a:solidFill>
              </a:rPr>
              <a:t>, where applicable;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purposes of the processing </a:t>
            </a:r>
            <a:r>
              <a:rPr lang="en-GB" dirty="0">
                <a:solidFill>
                  <a:schemeClr val="tx1"/>
                </a:solidFill>
              </a:rPr>
              <a:t>for which the personal data are intended as well as the legal basis for the processing;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where the processing is based on point (f) of Article 6(1), the </a:t>
            </a:r>
            <a:r>
              <a:rPr lang="en-GB" i="1" dirty="0">
                <a:solidFill>
                  <a:srgbClr val="FF0000"/>
                </a:solidFill>
              </a:rPr>
              <a:t>legitimate interests </a:t>
            </a:r>
            <a:r>
              <a:rPr lang="en-GB" dirty="0">
                <a:solidFill>
                  <a:schemeClr val="tx1"/>
                </a:solidFill>
              </a:rPr>
              <a:t>pursued by the controller or by a third party;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recipients</a:t>
            </a:r>
            <a:r>
              <a:rPr lang="en-GB" dirty="0">
                <a:solidFill>
                  <a:schemeClr val="tx1"/>
                </a:solidFill>
              </a:rPr>
              <a:t> or </a:t>
            </a:r>
            <a:r>
              <a:rPr lang="en-GB" i="1" dirty="0">
                <a:solidFill>
                  <a:srgbClr val="FF0000"/>
                </a:solidFill>
              </a:rPr>
              <a:t>categories of recipients </a:t>
            </a:r>
            <a:r>
              <a:rPr lang="en-GB" dirty="0">
                <a:solidFill>
                  <a:schemeClr val="tx1"/>
                </a:solidFill>
              </a:rPr>
              <a:t>of the personal data, if any;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where applicable, the fact that the controller </a:t>
            </a:r>
            <a:r>
              <a:rPr lang="en-GB" i="1" dirty="0">
                <a:solidFill>
                  <a:srgbClr val="FF0000"/>
                </a:solidFill>
              </a:rPr>
              <a:t>intends to transfer personal data to a third country</a:t>
            </a:r>
            <a:r>
              <a:rPr lang="en-GB" dirty="0">
                <a:solidFill>
                  <a:schemeClr val="tx1"/>
                </a:solidFill>
              </a:rPr>
              <a:t> or international organisation and (…)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679E6B-237F-D548-988F-B02478D14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7"/>
    </mc:Choice>
    <mc:Fallback xmlns="">
      <p:transition spd="slow" advTm="2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2. (…) the following further information necessary to ensure fair and transparent processing:</a:t>
            </a:r>
          </a:p>
          <a:p>
            <a:pPr marL="457200" indent="-457200">
              <a:buAutoNum type="alphaLcParenBoth"/>
            </a:pPr>
            <a:r>
              <a:rPr lang="en-GB" i="1" dirty="0">
                <a:solidFill>
                  <a:srgbClr val="FF0000"/>
                </a:solidFill>
              </a:rPr>
              <a:t>the period for which the personal data will be stored</a:t>
            </a:r>
            <a:r>
              <a:rPr lang="en-GB" dirty="0"/>
              <a:t>, or if that is not possible, the criteria used to determine that period;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4F0AD7F-BE59-1E4A-8D03-0FCA555A7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2"/>
    </mc:Choice>
    <mc:Fallback xmlns="">
      <p:transition spd="slow" advTm="4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2. (…) the following further information necessary to ensure fair and transparent processing:</a:t>
            </a:r>
          </a:p>
          <a:p>
            <a:pPr marL="457200" indent="-457200">
              <a:buAutoNum type="alphaLcParenBoth"/>
            </a:pPr>
            <a:r>
              <a:rPr lang="en-GB" i="1" dirty="0">
                <a:solidFill>
                  <a:srgbClr val="FF0000"/>
                </a:solidFill>
              </a:rPr>
              <a:t>the period for which the personal data will be stored</a:t>
            </a:r>
            <a:r>
              <a:rPr lang="en-GB" dirty="0"/>
              <a:t>, or if that is not possible, the criteria used to determine that period; </a:t>
            </a:r>
          </a:p>
          <a:p>
            <a:pPr marL="457200" indent="-457200">
              <a:buAutoNum type="alphaLcParenBoth"/>
            </a:pPr>
            <a:r>
              <a:rPr lang="en-GB" i="1" dirty="0">
                <a:solidFill>
                  <a:srgbClr val="FF0000"/>
                </a:solidFill>
              </a:rPr>
              <a:t>the existence of the right to request from the controller access to and rectification or erasure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of personal data or restriction of processing concerning the data subject or to object to processing as well as the right to data portability;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F5C586-80CE-AD40-A160-83AC8FA41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1"/>
    </mc:Choice>
    <mc:Fallback xmlns="">
      <p:transition spd="slow" advTm="4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2. (…) the following further information necessary to ensure fair and transparent processing:</a:t>
            </a:r>
          </a:p>
          <a:p>
            <a:pPr marL="457200" indent="-457200">
              <a:buAutoNum type="alphaLcParenBoth"/>
            </a:pPr>
            <a:r>
              <a:rPr lang="en-GB" i="1" dirty="0">
                <a:solidFill>
                  <a:srgbClr val="FF0000"/>
                </a:solidFill>
              </a:rPr>
              <a:t>the period for which the personal data will be stored</a:t>
            </a:r>
            <a:r>
              <a:rPr lang="en-GB" dirty="0"/>
              <a:t>, or if that is not possible, the criteria used to determine that period; </a:t>
            </a:r>
          </a:p>
          <a:p>
            <a:pPr marL="457200" indent="-457200">
              <a:buAutoNum type="alphaLcParenBoth"/>
            </a:pPr>
            <a:r>
              <a:rPr lang="en-GB" i="1" dirty="0">
                <a:solidFill>
                  <a:srgbClr val="FF0000"/>
                </a:solidFill>
              </a:rPr>
              <a:t>the existence of the right to request from the controller access to and rectification or erasure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of personal data or restriction of processing concerning the data subject or to object to processing as well as the right to data portability; </a:t>
            </a:r>
          </a:p>
          <a:p>
            <a:pPr marL="457200" indent="-457200">
              <a:buAutoNum type="alphaLcParenBoth"/>
            </a:pPr>
            <a:r>
              <a:rPr lang="en-GB" dirty="0"/>
              <a:t>where the processing is based on point (a) of Article 6(1) or point (a) of Article 9(2), the </a:t>
            </a:r>
            <a:r>
              <a:rPr lang="en-GB" i="1" dirty="0">
                <a:solidFill>
                  <a:srgbClr val="FF0000"/>
                </a:solidFill>
              </a:rPr>
              <a:t>existence of the right to withdraw consent at any time</a:t>
            </a:r>
            <a:r>
              <a:rPr lang="en-GB" dirty="0"/>
              <a:t>, without affecting the lawfulness of processing based on consent before its withdrawal;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AC67190-735F-3E41-BC67-CC8AAC8C5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7"/>
    </mc:Choice>
    <mc:Fallback xmlns="">
      <p:transition spd="slow" advTm="3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2. (…) the following further information necessary to ensure fair and transparent processing:</a:t>
            </a:r>
          </a:p>
          <a:p>
            <a:pPr marL="457200" indent="-457200">
              <a:buFont typeface="+mj-lt"/>
              <a:buAutoNum type="alphaLcParenR" startAt="4"/>
            </a:pPr>
            <a:r>
              <a:rPr lang="en-GB" sz="2400" dirty="0"/>
              <a:t>the right to </a:t>
            </a:r>
            <a:r>
              <a:rPr lang="en-GB" sz="2400" i="1" dirty="0">
                <a:solidFill>
                  <a:srgbClr val="FF0000"/>
                </a:solidFill>
              </a:rPr>
              <a:t>lodge a complaint with a supervisory authority</a:t>
            </a:r>
            <a:r>
              <a:rPr lang="en-GB" sz="2400" dirty="0"/>
              <a:t>;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83EE52-1A9D-CD40-AE8F-A24CEEA6E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"/>
    </mc:Choice>
    <mc:Fallback xmlns="">
      <p:transition spd="slow" advTm="5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2. (…) the following further information necessary to ensure fair and transparent processing:</a:t>
            </a:r>
          </a:p>
          <a:p>
            <a:pPr marL="457200" indent="-457200">
              <a:buFont typeface="+mj-lt"/>
              <a:buAutoNum type="alphaLcParenR" startAt="4"/>
            </a:pPr>
            <a:r>
              <a:rPr lang="en-GB" sz="2400" dirty="0"/>
              <a:t>the right to </a:t>
            </a:r>
            <a:r>
              <a:rPr lang="en-GB" sz="2400" i="1" dirty="0">
                <a:solidFill>
                  <a:srgbClr val="FF0000"/>
                </a:solidFill>
              </a:rPr>
              <a:t>lodge a complaint with a supervisory authority</a:t>
            </a:r>
            <a:r>
              <a:rPr lang="en-GB" sz="2400" dirty="0"/>
              <a:t>; </a:t>
            </a:r>
          </a:p>
          <a:p>
            <a:pPr marL="457200" indent="-457200">
              <a:buAutoNum type="alphaLcParenR" startAt="4"/>
            </a:pPr>
            <a:r>
              <a:rPr lang="en-GB" sz="2400" dirty="0"/>
              <a:t>whether the provision of personal data is a </a:t>
            </a:r>
            <a:r>
              <a:rPr lang="en-GB" sz="2400" i="1" dirty="0">
                <a:solidFill>
                  <a:srgbClr val="FF0000"/>
                </a:solidFill>
              </a:rPr>
              <a:t>statutory or contractual </a:t>
            </a:r>
            <a:r>
              <a:rPr lang="en-GB" sz="2400" dirty="0"/>
              <a:t>requirement, or a requirement necessary to enter into a contract, as well as whether the data subject is obliged to provide the personal data and of the </a:t>
            </a:r>
            <a:r>
              <a:rPr lang="en-GB" sz="2400" i="1" dirty="0">
                <a:solidFill>
                  <a:srgbClr val="FF0000"/>
                </a:solidFill>
              </a:rPr>
              <a:t>possible consequences of failure to provide such data</a:t>
            </a:r>
            <a:r>
              <a:rPr lang="en-GB" sz="2400" dirty="0"/>
              <a:t>;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B5C28C3-B2C5-6A4A-912B-0EEC7F210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13"/>
    </mc:Choice>
    <mc:Fallback xmlns="">
      <p:transition spd="slow" advTm="4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2. (…) the following further information necessary to ensure fair and transparent processing:</a:t>
            </a:r>
          </a:p>
          <a:p>
            <a:pPr marL="457200" indent="-457200">
              <a:buFont typeface="+mj-lt"/>
              <a:buAutoNum type="alphaLcParenR" startAt="4"/>
            </a:pPr>
            <a:r>
              <a:rPr lang="en-GB" sz="2400" dirty="0"/>
              <a:t>the right to </a:t>
            </a:r>
            <a:r>
              <a:rPr lang="en-GB" sz="2400" i="1" dirty="0">
                <a:solidFill>
                  <a:srgbClr val="FF0000"/>
                </a:solidFill>
              </a:rPr>
              <a:t>lodge a complaint with a supervisory authority</a:t>
            </a:r>
            <a:r>
              <a:rPr lang="en-GB" sz="2400" dirty="0"/>
              <a:t>; </a:t>
            </a:r>
          </a:p>
          <a:p>
            <a:pPr marL="457200" indent="-457200">
              <a:buAutoNum type="alphaLcParenR" startAt="4"/>
            </a:pPr>
            <a:r>
              <a:rPr lang="en-GB" sz="2400" dirty="0"/>
              <a:t>whether the provision of personal data is a </a:t>
            </a:r>
            <a:r>
              <a:rPr lang="en-GB" sz="2400" i="1" dirty="0">
                <a:solidFill>
                  <a:srgbClr val="FF0000"/>
                </a:solidFill>
              </a:rPr>
              <a:t>statutory or contractual </a:t>
            </a:r>
            <a:r>
              <a:rPr lang="en-GB" sz="2400" dirty="0"/>
              <a:t>requirement, or a requirement necessary to enter into a contract, as well as whether the data subject is obliged to provide the personal data and of the </a:t>
            </a:r>
            <a:r>
              <a:rPr lang="en-GB" sz="2400" i="1" dirty="0">
                <a:solidFill>
                  <a:srgbClr val="FF0000"/>
                </a:solidFill>
              </a:rPr>
              <a:t>possible consequences of failure to provide such data</a:t>
            </a:r>
            <a:r>
              <a:rPr lang="en-GB" sz="2400" dirty="0"/>
              <a:t>; </a:t>
            </a:r>
          </a:p>
          <a:p>
            <a:pPr marL="457200" indent="-457200">
              <a:buAutoNum type="alphaLcParenR" startAt="4"/>
            </a:pPr>
            <a:r>
              <a:rPr lang="en-GB" sz="2400" dirty="0"/>
              <a:t>the </a:t>
            </a:r>
            <a:r>
              <a:rPr lang="en-GB" sz="2400" i="1" dirty="0">
                <a:solidFill>
                  <a:srgbClr val="FF0000"/>
                </a:solidFill>
              </a:rPr>
              <a:t>existence of automated decision-making</a:t>
            </a:r>
            <a:r>
              <a:rPr lang="en-GB" sz="2400" dirty="0"/>
              <a:t>, including profiling, referred to in Article 22(1) and (4) and, at least in those cases, </a:t>
            </a:r>
            <a:r>
              <a:rPr lang="en-GB" sz="2400" dirty="0">
                <a:solidFill>
                  <a:srgbClr val="FF0000"/>
                </a:solidFill>
              </a:rPr>
              <a:t>meaningful information about the logic involved</a:t>
            </a:r>
            <a:r>
              <a:rPr lang="en-GB" sz="2400" dirty="0"/>
              <a:t>, as well as the </a:t>
            </a:r>
            <a:r>
              <a:rPr lang="en-GB" sz="2400" i="1" dirty="0">
                <a:solidFill>
                  <a:srgbClr val="FF0000"/>
                </a:solidFill>
              </a:rPr>
              <a:t>significance</a:t>
            </a:r>
            <a:r>
              <a:rPr lang="en-GB" sz="2400" dirty="0"/>
              <a:t> and the </a:t>
            </a:r>
            <a:r>
              <a:rPr lang="en-GB" sz="2400" i="1" dirty="0">
                <a:solidFill>
                  <a:srgbClr val="FF0000"/>
                </a:solidFill>
              </a:rPr>
              <a:t>envisaged consequences </a:t>
            </a:r>
            <a:r>
              <a:rPr lang="en-GB" sz="2400" dirty="0"/>
              <a:t>of such processing for the data subject. 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0B1E3EB-39D7-1046-BC5E-2D2AF7726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46"/>
    </mc:Choice>
    <mc:Fallback xmlns="">
      <p:transition spd="slow" advTm="21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14:</a:t>
            </a:r>
            <a:br>
              <a:rPr lang="en-GB" dirty="0"/>
            </a:br>
            <a:r>
              <a:rPr lang="en-GB" sz="2200" b="1" dirty="0"/>
              <a:t>Where personal data have not been obtained from the data subject </a:t>
            </a:r>
            <a:br>
              <a:rPr lang="en-GB" sz="22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CCDE5A-6424-6742-B0D9-B2BD85E50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2"/>
    </mc:Choice>
    <mc:Fallback xmlns="">
      <p:transition spd="slow" advTm="4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12: </a:t>
            </a:r>
            <a:br>
              <a:rPr lang="en-GB" dirty="0"/>
            </a:br>
            <a:r>
              <a:rPr lang="en-GB" sz="2700" b="1" dirty="0">
                <a:solidFill>
                  <a:schemeClr val="tx1"/>
                </a:solidFill>
              </a:rPr>
              <a:t>Transparent information, communication and </a:t>
            </a:r>
            <a:br>
              <a:rPr lang="en-GB" sz="2700" b="1" dirty="0">
                <a:solidFill>
                  <a:schemeClr val="tx1"/>
                </a:solidFill>
              </a:rPr>
            </a:br>
            <a:r>
              <a:rPr lang="en-GB" sz="2700" b="1" dirty="0">
                <a:solidFill>
                  <a:schemeClr val="tx1"/>
                </a:solidFill>
              </a:rPr>
              <a:t>modalities for the exercise of the rights of the data subject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412112"/>
            <a:ext cx="10807523" cy="495306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The controller shall take appropriate measures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to provide any information referred to in Articles 13 and 14 and any 	 	  	communication under Articles 15 to 22 and 34 relating to processing to the data 	subject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</a:t>
            </a:r>
            <a:r>
              <a:rPr lang="en-GB" i="1" dirty="0">
                <a:solidFill>
                  <a:srgbClr val="FF0000"/>
                </a:solidFill>
              </a:rPr>
              <a:t>in a concise, transparent, intelligible and easily accessible form</a:t>
            </a:r>
            <a:r>
              <a:rPr lang="en-GB" i="1" dirty="0">
                <a:solidFill>
                  <a:schemeClr val="tx1"/>
                </a:solidFill>
              </a:rPr>
              <a:t>, </a:t>
            </a:r>
            <a:br>
              <a:rPr lang="en-GB" i="1" dirty="0">
                <a:solidFill>
                  <a:schemeClr val="tx1"/>
                </a:solidFill>
              </a:rPr>
            </a:br>
            <a:r>
              <a:rPr lang="en-GB" i="1" dirty="0">
                <a:solidFill>
                  <a:schemeClr val="tx1"/>
                </a:solidFill>
              </a:rPr>
              <a:t>	- </a:t>
            </a:r>
            <a:r>
              <a:rPr lang="en-GB" i="1" dirty="0">
                <a:solidFill>
                  <a:srgbClr val="FF0000"/>
                </a:solidFill>
              </a:rPr>
              <a:t>using clear and plain language</a:t>
            </a:r>
            <a:r>
              <a:rPr lang="en-GB" dirty="0">
                <a:solidFill>
                  <a:schemeClr val="tx1"/>
                </a:solidFill>
              </a:rPr>
              <a:t>, (…).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AABCEE-A63F-1443-9C2F-FCECE03BC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5"/>
    </mc:Choice>
    <mc:Fallback xmlns="">
      <p:transition spd="slow" advTm="6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14:</a:t>
            </a:r>
            <a:br>
              <a:rPr lang="en-GB" dirty="0"/>
            </a:br>
            <a:r>
              <a:rPr lang="en-GB" sz="2200" b="1" dirty="0"/>
              <a:t>Where personal data have not been obtained from the data subject </a:t>
            </a:r>
            <a:br>
              <a:rPr lang="en-GB" sz="22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3. The controller shall provide the information referred to in paragraphs 1 and 2: </a:t>
            </a:r>
          </a:p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within a </a:t>
            </a:r>
            <a:r>
              <a:rPr lang="en-GB" i="1" dirty="0">
                <a:solidFill>
                  <a:srgbClr val="FF0000"/>
                </a:solidFill>
              </a:rPr>
              <a:t>reasonable period after obtaining the personal data</a:t>
            </a:r>
            <a:r>
              <a:rPr lang="en-GB" dirty="0">
                <a:solidFill>
                  <a:schemeClr val="tx1"/>
                </a:solidFill>
              </a:rPr>
              <a:t>, but at the latest within one month, having regard to the specific circumstances in which the personal data are processed;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AB71A3-7DFD-154D-BAB9-129E0DD1E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6"/>
    </mc:Choice>
    <mc:Fallback xmlns="">
      <p:transition spd="slow" advTm="4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14:</a:t>
            </a:r>
            <a:br>
              <a:rPr lang="en-GB" dirty="0"/>
            </a:br>
            <a:r>
              <a:rPr lang="en-GB" sz="2200" b="1" dirty="0"/>
              <a:t>Where personal data have not been obtained from the data subject </a:t>
            </a:r>
            <a:br>
              <a:rPr lang="en-GB" sz="22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3. The controller shall provide the information referred to in paragraphs 1 and 2: </a:t>
            </a:r>
          </a:p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within a </a:t>
            </a:r>
            <a:r>
              <a:rPr lang="en-GB" i="1" dirty="0">
                <a:solidFill>
                  <a:srgbClr val="FF0000"/>
                </a:solidFill>
              </a:rPr>
              <a:t>reasonable period after obtaining the personal data</a:t>
            </a:r>
            <a:r>
              <a:rPr lang="en-GB" dirty="0">
                <a:solidFill>
                  <a:schemeClr val="tx1"/>
                </a:solidFill>
              </a:rPr>
              <a:t>, but at the latest within one month, having regard to the specific circumstances in which the personal data are processed;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if the personal data are to be used </a:t>
            </a:r>
            <a:r>
              <a:rPr lang="en-GB" i="1" dirty="0">
                <a:solidFill>
                  <a:srgbClr val="FF0000"/>
                </a:solidFill>
              </a:rPr>
              <a:t>for communication with the data subject</a:t>
            </a:r>
            <a:r>
              <a:rPr lang="en-GB" dirty="0">
                <a:solidFill>
                  <a:schemeClr val="tx1"/>
                </a:solidFill>
              </a:rPr>
              <a:t>, at the latest at the time of the first communication to that data subject; or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6292AB-347A-D643-8EA7-8B99E4CC9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9"/>
    </mc:Choice>
    <mc:Fallback xmlns="">
      <p:transition spd="slow" advTm="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14:</a:t>
            </a:r>
            <a:br>
              <a:rPr lang="en-GB" dirty="0"/>
            </a:br>
            <a:r>
              <a:rPr lang="en-GB" sz="2200" b="1" dirty="0"/>
              <a:t>Where personal data have not been obtained from the data subject </a:t>
            </a:r>
            <a:br>
              <a:rPr lang="en-GB" sz="22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3. The controller shall provide the information referred to in paragraphs 1 and 2: </a:t>
            </a:r>
          </a:p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within a </a:t>
            </a:r>
            <a:r>
              <a:rPr lang="en-GB" i="1" dirty="0">
                <a:solidFill>
                  <a:srgbClr val="FF0000"/>
                </a:solidFill>
              </a:rPr>
              <a:t>reasonable period after obtaining the personal data</a:t>
            </a:r>
            <a:r>
              <a:rPr lang="en-GB" dirty="0">
                <a:solidFill>
                  <a:schemeClr val="tx1"/>
                </a:solidFill>
              </a:rPr>
              <a:t>, but at the latest within one month, having regard to the specific circumstances in which the personal data are processed;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if the personal data are to be used </a:t>
            </a:r>
            <a:r>
              <a:rPr lang="en-GB" i="1" dirty="0">
                <a:solidFill>
                  <a:srgbClr val="FF0000"/>
                </a:solidFill>
              </a:rPr>
              <a:t>for communication with the data subject</a:t>
            </a:r>
            <a:r>
              <a:rPr lang="en-GB" dirty="0">
                <a:solidFill>
                  <a:schemeClr val="tx1"/>
                </a:solidFill>
              </a:rPr>
              <a:t>, at the latest at the time of the first communication to that data subject; or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if a disclosure to </a:t>
            </a:r>
            <a:r>
              <a:rPr lang="en-GB" i="1" dirty="0">
                <a:solidFill>
                  <a:srgbClr val="FF0000"/>
                </a:solidFill>
              </a:rPr>
              <a:t>another recipient </a:t>
            </a:r>
            <a:r>
              <a:rPr lang="en-GB" dirty="0">
                <a:solidFill>
                  <a:schemeClr val="tx1"/>
                </a:solidFill>
              </a:rPr>
              <a:t>is envisaged, at the latest when the personal data are first disclosed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70000"/>
              </a:lnSpc>
              <a:buAutoNum type="alphaLcParenBoth"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4AE4F37-BBF7-644F-8270-65D090C41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39"/>
    </mc:Choice>
    <mc:Fallback xmlns="">
      <p:transition spd="slow" advTm="11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15:</a:t>
            </a:r>
            <a:br>
              <a:rPr lang="en-GB" dirty="0"/>
            </a:br>
            <a:r>
              <a:rPr lang="en-GB" sz="2200" b="1" dirty="0"/>
              <a:t>Right of access by the data subject</a:t>
            </a:r>
            <a:br>
              <a:rPr lang="en-GB" sz="22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The data subject shall have the right to obtain from the controller </a:t>
            </a:r>
            <a:r>
              <a:rPr lang="en-GB" i="1" dirty="0">
                <a:solidFill>
                  <a:srgbClr val="FF0000"/>
                </a:solidFill>
              </a:rPr>
              <a:t>confirmation as to whether or not </a:t>
            </a:r>
            <a:r>
              <a:rPr lang="en-GB" dirty="0">
                <a:solidFill>
                  <a:schemeClr val="tx1"/>
                </a:solidFill>
              </a:rPr>
              <a:t>personal data concerning him or her are being processed, and, where that is the case, </a:t>
            </a:r>
            <a:r>
              <a:rPr lang="en-GB" i="1" dirty="0">
                <a:solidFill>
                  <a:srgbClr val="FF0000"/>
                </a:solidFill>
              </a:rPr>
              <a:t>access to the personal data and the following information</a:t>
            </a:r>
            <a:r>
              <a:rPr lang="en-GB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52D7F9-AE63-E64A-BB6A-0173E54C7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8"/>
    </mc:Choice>
    <mc:Fallback xmlns="">
      <p:transition spd="slow" advTm="6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75C2D434-B94D-3346-A261-F74083C62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r="1" b="2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B6C8-A16B-E042-873F-71800D09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 err="1"/>
              <a:t>HumanE</a:t>
            </a:r>
            <a:r>
              <a:rPr lang="en-GB" dirty="0"/>
              <a:t>-AI-NET</a:t>
            </a:r>
          </a:p>
          <a:p>
            <a:endParaRPr lang="en-GB" dirty="0"/>
          </a:p>
          <a:p>
            <a:pPr algn="r"/>
            <a:r>
              <a:rPr lang="en-GB" dirty="0"/>
              <a:t>GDPR: enables, prohibits, restricts</a:t>
            </a:r>
          </a:p>
          <a:p>
            <a:pPr lvl="1" algn="r"/>
            <a:r>
              <a:rPr lang="en-GB" dirty="0"/>
              <a:t>Reasonable</a:t>
            </a:r>
          </a:p>
          <a:p>
            <a:pPr lvl="1" algn="r"/>
            <a:r>
              <a:rPr lang="en-GB" dirty="0"/>
              <a:t>Pertinent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905F9-5D06-CF44-BD0A-9D47BD35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9FA-F741-CF48-9110-2B021539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3B25-0E3E-A349-B363-6C9902AE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04EE26-F733-7D49-94C6-FB118260E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1"/>
    </mc:Choice>
    <mc:Fallback xmlns="">
      <p:transition spd="slow" advTm="4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12: </a:t>
            </a:r>
            <a:br>
              <a:rPr lang="en-GB" dirty="0"/>
            </a:br>
            <a:r>
              <a:rPr lang="en-GB" sz="2700" b="1" dirty="0">
                <a:solidFill>
                  <a:schemeClr val="tx1"/>
                </a:solidFill>
              </a:rPr>
              <a:t>Transparent information, communication and </a:t>
            </a:r>
            <a:br>
              <a:rPr lang="en-GB" sz="2700" b="1" dirty="0">
                <a:solidFill>
                  <a:schemeClr val="tx1"/>
                </a:solidFill>
              </a:rPr>
            </a:br>
            <a:r>
              <a:rPr lang="en-GB" sz="2700" b="1" dirty="0">
                <a:solidFill>
                  <a:schemeClr val="tx1"/>
                </a:solidFill>
              </a:rPr>
              <a:t>modalities for the exercise of the rights of the data subject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412112"/>
            <a:ext cx="10807523" cy="495306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The controller shall take appropriate measures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to provide any information referred to in Articles 13 and 14 and any 	 	  	communication under Articles 15 to 22 and 34 relating to processing to the data 	subject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</a:t>
            </a:r>
            <a:r>
              <a:rPr lang="en-GB" i="1" dirty="0">
                <a:solidFill>
                  <a:srgbClr val="FF0000"/>
                </a:solidFill>
              </a:rPr>
              <a:t>in a concise, transparent, intelligible and easily accessible form</a:t>
            </a:r>
            <a:r>
              <a:rPr lang="en-GB" i="1" dirty="0">
                <a:solidFill>
                  <a:schemeClr val="tx1"/>
                </a:solidFill>
              </a:rPr>
              <a:t>, </a:t>
            </a:r>
            <a:br>
              <a:rPr lang="en-GB" i="1" dirty="0">
                <a:solidFill>
                  <a:schemeClr val="tx1"/>
                </a:solidFill>
              </a:rPr>
            </a:br>
            <a:r>
              <a:rPr lang="en-GB" i="1" dirty="0">
                <a:solidFill>
                  <a:schemeClr val="tx1"/>
                </a:solidFill>
              </a:rPr>
              <a:t>	- </a:t>
            </a:r>
            <a:r>
              <a:rPr lang="en-GB" i="1" dirty="0">
                <a:solidFill>
                  <a:srgbClr val="FF0000"/>
                </a:solidFill>
              </a:rPr>
              <a:t>using clear and plain language</a:t>
            </a:r>
            <a:r>
              <a:rPr lang="en-GB" dirty="0">
                <a:solidFill>
                  <a:schemeClr val="tx1"/>
                </a:solidFill>
              </a:rPr>
              <a:t>, (…).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The information shall be provided in writing, or by other means, including, where appropriate,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by electronic means.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C805D3-D57C-F341-9A6B-96775A981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9"/>
    </mc:Choice>
    <mc:Fallback xmlns="">
      <p:transition spd="slow" advTm="1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12: </a:t>
            </a:r>
            <a:br>
              <a:rPr lang="en-GB" dirty="0"/>
            </a:br>
            <a:r>
              <a:rPr lang="en-GB" sz="2700" b="1" dirty="0">
                <a:solidFill>
                  <a:schemeClr val="tx1"/>
                </a:solidFill>
              </a:rPr>
              <a:t>Transparent information, communication and </a:t>
            </a:r>
            <a:br>
              <a:rPr lang="en-GB" sz="2700" b="1" dirty="0">
                <a:solidFill>
                  <a:schemeClr val="tx1"/>
                </a:solidFill>
              </a:rPr>
            </a:br>
            <a:r>
              <a:rPr lang="en-GB" sz="2700" b="1" dirty="0">
                <a:solidFill>
                  <a:schemeClr val="tx1"/>
                </a:solidFill>
              </a:rPr>
              <a:t>modalities for the exercise of the rights of the data subject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412112"/>
            <a:ext cx="10807523" cy="495306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The controller shall take appropriate measures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to provide any information referred to in Articles 13 and 14 and any 	 	  	communication under Articles 15 to 22 and 34 relating to processing to the data 	subject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</a:t>
            </a:r>
            <a:r>
              <a:rPr lang="en-GB" i="1" dirty="0">
                <a:solidFill>
                  <a:srgbClr val="FF0000"/>
                </a:solidFill>
              </a:rPr>
              <a:t>in a concise, transparent, intelligible and easily accessible form</a:t>
            </a:r>
            <a:r>
              <a:rPr lang="en-GB" i="1" dirty="0">
                <a:solidFill>
                  <a:schemeClr val="tx1"/>
                </a:solidFill>
              </a:rPr>
              <a:t>, </a:t>
            </a:r>
            <a:br>
              <a:rPr lang="en-GB" i="1" dirty="0">
                <a:solidFill>
                  <a:schemeClr val="tx1"/>
                </a:solidFill>
              </a:rPr>
            </a:br>
            <a:r>
              <a:rPr lang="en-GB" i="1" dirty="0">
                <a:solidFill>
                  <a:schemeClr val="tx1"/>
                </a:solidFill>
              </a:rPr>
              <a:t>	- </a:t>
            </a:r>
            <a:r>
              <a:rPr lang="en-GB" i="1" dirty="0">
                <a:solidFill>
                  <a:srgbClr val="FF0000"/>
                </a:solidFill>
              </a:rPr>
              <a:t>using clear and plain language</a:t>
            </a:r>
            <a:r>
              <a:rPr lang="en-GB" dirty="0">
                <a:solidFill>
                  <a:schemeClr val="tx1"/>
                </a:solidFill>
              </a:rPr>
              <a:t>, (…).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The information shall be provided in writing, or by other means, including, where appropriate,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by electronic means.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When requested by the data subject, the information may be provided orally,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- provided that the identity of the data subject is proven by other means.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AC5984-E782-0C4B-8802-AD77D6D70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7"/>
    </mc:Choice>
    <mc:Fallback xmlns="">
      <p:transition spd="slow" advTm="5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12: </a:t>
            </a:r>
            <a:br>
              <a:rPr lang="en-GB" dirty="0"/>
            </a:br>
            <a:r>
              <a:rPr lang="en-GB" sz="2700" b="1" dirty="0">
                <a:solidFill>
                  <a:schemeClr val="tx1"/>
                </a:solidFill>
              </a:rPr>
              <a:t>Transparent information, communication and </a:t>
            </a:r>
            <a:br>
              <a:rPr lang="en-GB" sz="2700" b="1" dirty="0">
                <a:solidFill>
                  <a:schemeClr val="tx1"/>
                </a:solidFill>
              </a:rPr>
            </a:br>
            <a:r>
              <a:rPr lang="en-GB" sz="2700" b="1" dirty="0">
                <a:solidFill>
                  <a:schemeClr val="tx1"/>
                </a:solidFill>
              </a:rPr>
              <a:t>modalities for the exercise of the rights of the data subject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453832"/>
            <a:ext cx="10807523" cy="3911341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GB" sz="2400">
                <a:solidFill>
                  <a:schemeClr val="tx1"/>
                </a:solidFill>
              </a:rPr>
              <a:t>Information </a:t>
            </a:r>
            <a:r>
              <a:rPr lang="en-GB" sz="2400" dirty="0">
                <a:solidFill>
                  <a:schemeClr val="tx1"/>
                </a:solidFill>
              </a:rPr>
              <a:t>must be shared: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	- </a:t>
            </a:r>
            <a:r>
              <a:rPr lang="en-GB" sz="2400" b="1" dirty="0">
                <a:solidFill>
                  <a:srgbClr val="FF0000"/>
                </a:solidFill>
              </a:rPr>
              <a:t>in a concise, transparent, intelligible and easily accessible form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	- </a:t>
            </a:r>
            <a:r>
              <a:rPr lang="en-GB" sz="2400" b="1" dirty="0">
                <a:solidFill>
                  <a:srgbClr val="FF0000"/>
                </a:solidFill>
              </a:rPr>
              <a:t>using clear and plain language</a:t>
            </a:r>
            <a:r>
              <a:rPr lang="en-GB" sz="2400" dirty="0">
                <a:solidFill>
                  <a:schemeClr val="tx1"/>
                </a:solidFill>
              </a:rPr>
              <a:t>, (…).</a:t>
            </a: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099FC7-53C3-734D-9F8B-2547029AD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22"/>
    </mc:Choice>
    <mc:Fallback xmlns="">
      <p:transition spd="slow" advTm="10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BC33AC4-51DC-5B42-8895-CB85A2A06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3"/>
    </mc:Choice>
    <mc:Fallback xmlns="">
      <p:transition spd="slow" advTm="6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1. the controller shall, at the time when personal data are obtained, provide the data subject with all of the following information: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identity and the contact details of the controller </a:t>
            </a:r>
            <a:r>
              <a:rPr lang="en-GB" dirty="0">
                <a:solidFill>
                  <a:schemeClr val="tx1"/>
                </a:solidFill>
              </a:rPr>
              <a:t>and, where applicable, of the controller's representative; 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04195FB-CDCA-114B-973B-D302897EC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7"/>
    </mc:Choice>
    <mc:Fallback xmlns="">
      <p:transition spd="slow" advTm="4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1. the controller shall, at the time when personal data are obtained, provide the data subject with all of the following information: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identity and the contact details of the controller </a:t>
            </a:r>
            <a:r>
              <a:rPr lang="en-GB" dirty="0">
                <a:solidFill>
                  <a:schemeClr val="tx1"/>
                </a:solidFill>
              </a:rPr>
              <a:t>and, where applicable, of the controller's representative;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contact details of the </a:t>
            </a:r>
            <a:r>
              <a:rPr lang="en-GB" i="1" dirty="0">
                <a:solidFill>
                  <a:srgbClr val="FF0000"/>
                </a:solidFill>
              </a:rPr>
              <a:t>data protection officer</a:t>
            </a:r>
            <a:r>
              <a:rPr lang="en-GB" dirty="0">
                <a:solidFill>
                  <a:schemeClr val="tx1"/>
                </a:solidFill>
              </a:rPr>
              <a:t>, where applicable;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478441-1336-FB41-B17B-058294FC6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6"/>
    </mc:Choice>
    <mc:Fallback xmlns="">
      <p:transition spd="slow" advTm="1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 fontScale="90000"/>
          </a:bodyPr>
          <a:lstStyle/>
          <a:p>
            <a:r>
              <a:rPr lang="en-GB" dirty="0"/>
              <a:t>GDPR art. 13:</a:t>
            </a:r>
            <a:br>
              <a:rPr lang="en-GB" dirty="0"/>
            </a:br>
            <a:r>
              <a:rPr lang="en-GB" sz="3100" dirty="0"/>
              <a:t>if personal data are collected from the data subject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585732"/>
            <a:ext cx="10807523" cy="4779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1. the controller shall, at the time when personal data are obtained, provide the data subject with all of the following information: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identity and the contact details of the controller </a:t>
            </a:r>
            <a:r>
              <a:rPr lang="en-GB" dirty="0">
                <a:solidFill>
                  <a:schemeClr val="tx1"/>
                </a:solidFill>
              </a:rPr>
              <a:t>and, where applicable, of the controller's representative;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contact details of the </a:t>
            </a:r>
            <a:r>
              <a:rPr lang="en-GB" i="1" dirty="0">
                <a:solidFill>
                  <a:srgbClr val="FF0000"/>
                </a:solidFill>
              </a:rPr>
              <a:t>data protection officer</a:t>
            </a:r>
            <a:r>
              <a:rPr lang="en-GB" dirty="0">
                <a:solidFill>
                  <a:schemeClr val="tx1"/>
                </a:solidFill>
              </a:rPr>
              <a:t>, where applicable; </a:t>
            </a:r>
          </a:p>
          <a:p>
            <a:pPr marL="342900" indent="-342900">
              <a:lnSpc>
                <a:spcPct val="100000"/>
              </a:lnSpc>
              <a:buAutoNum type="alphaLcParenBoth"/>
            </a:pP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i="1" dirty="0">
                <a:solidFill>
                  <a:srgbClr val="FF0000"/>
                </a:solidFill>
              </a:rPr>
              <a:t>purposes of the processing </a:t>
            </a:r>
            <a:r>
              <a:rPr lang="en-GB" dirty="0">
                <a:solidFill>
                  <a:schemeClr val="tx1"/>
                </a:solidFill>
              </a:rPr>
              <a:t>for which the personal data are intended as well as the legal basis for the processing; 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EF45-798C-ED4B-96F5-A0769353B78F}"/>
              </a:ext>
            </a:extLst>
          </p:cNvPr>
          <p:cNvSpPr txBox="1"/>
          <p:nvPr/>
        </p:nvSpPr>
        <p:spPr>
          <a:xfrm>
            <a:off x="2222339" y="3171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25AA37-19A0-4146-B863-E9F42E8C7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2"/>
    </mc:Choice>
    <mc:Fallback xmlns="">
      <p:transition spd="slow" advTm="4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3BF942E50F049A9EF0013C56E0E0F" ma:contentTypeVersion="6" ma:contentTypeDescription="Create a new document." ma:contentTypeScope="" ma:versionID="f71e88f81c5123733921b88e38d1792c">
  <xsd:schema xmlns:xsd="http://www.w3.org/2001/XMLSchema" xmlns:xs="http://www.w3.org/2001/XMLSchema" xmlns:p="http://schemas.microsoft.com/office/2006/metadata/properties" xmlns:ns2="69d91f16-7083-4465-96b7-cfa596842426" xmlns:ns3="8906126e-c50c-43e7-80be-ce9d2d8cf778" targetNamespace="http://schemas.microsoft.com/office/2006/metadata/properties" ma:root="true" ma:fieldsID="8210dd5ff3ccd6a4ed2e2aadd67fcadd" ns2:_="" ns3:_="">
    <xsd:import namespace="69d91f16-7083-4465-96b7-cfa596842426"/>
    <xsd:import namespace="8906126e-c50c-43e7-80be-ce9d2d8cf7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91f16-7083-4465-96b7-cfa596842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6126e-c50c-43e7-80be-ce9d2d8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5EB424-8B2D-429B-916E-8CD0F2359EFC}">
  <ds:schemaRefs>
    <ds:schemaRef ds:uri="http://purl.org/dc/elements/1.1/"/>
    <ds:schemaRef ds:uri="69d91f16-7083-4465-96b7-cfa596842426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8906126e-c50c-43e7-80be-ce9d2d8cf77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E8545-202D-4637-AB8F-0FE76EDD4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91f16-7083-4465-96b7-cfa596842426"/>
    <ds:schemaRef ds:uri="8906126e-c50c-43e7-80be-ce9d2d8cf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2275</Words>
  <Application>Microsoft Macintosh PowerPoint</Application>
  <PresentationFormat>Widescreen</PresentationFormat>
  <Paragraphs>176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Britannic Bold</vt:lpstr>
      <vt:lpstr>Broadway</vt:lpstr>
      <vt:lpstr>Calibri</vt:lpstr>
      <vt:lpstr>Franklin Gothic Book</vt:lpstr>
      <vt:lpstr>Futura Medium</vt:lpstr>
      <vt:lpstr>Bijsnijden</vt:lpstr>
      <vt:lpstr>Transparency (what information must be provided by whom to whom and how?)  art. 12-15 GDPR</vt:lpstr>
      <vt:lpstr>GDPR art. 12:  Transparent information, communication and  modalities for the exercise of the rights of the data subject</vt:lpstr>
      <vt:lpstr>GDPR art. 12:  Transparent information, communication and  modalities for the exercise of the rights of the data subject</vt:lpstr>
      <vt:lpstr>GDPR art. 12:  Transparent information, communication and  modalities for the exercise of the rights of the data subject</vt:lpstr>
      <vt:lpstr>GDPR art. 12:  Transparent information, communication and  modalities for the exercise of the rights of the data subject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13: if personal data are collected from the data subject  </vt:lpstr>
      <vt:lpstr>GDPR art. 14: Where personal data have not been obtained from the data subject  </vt:lpstr>
      <vt:lpstr>GDPR art. 14: Where personal data have not been obtained from the data subject  </vt:lpstr>
      <vt:lpstr>GDPR art. 14: Where personal data have not been obtained from the data subject  </vt:lpstr>
      <vt:lpstr>GDPR art. 14: Where personal data have not been obtained from the data subject  </vt:lpstr>
      <vt:lpstr>GDPR art. 15: Right of access by the data subject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Mireille HILDEBRANDT</cp:lastModifiedBy>
  <cp:revision>4</cp:revision>
  <dcterms:created xsi:type="dcterms:W3CDTF">2020-09-10T14:27:08Z</dcterms:created>
  <dcterms:modified xsi:type="dcterms:W3CDTF">2020-12-07T20:58:21Z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0x0101000893BF942E50F049A9EF0013C56E0E0F</vt:lpwstr>
  </property>
</Properties>
</file>