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394" r:id="rId6"/>
    <p:sldId id="404" r:id="rId7"/>
    <p:sldId id="395" r:id="rId8"/>
    <p:sldId id="402" r:id="rId9"/>
    <p:sldId id="403" r:id="rId10"/>
    <p:sldId id="405" r:id="rId11"/>
    <p:sldId id="396" r:id="rId12"/>
    <p:sldId id="397" r:id="rId13"/>
    <p:sldId id="398" r:id="rId14"/>
    <p:sldId id="401" r:id="rId15"/>
    <p:sldId id="399" r:id="rId16"/>
    <p:sldId id="400" r:id="rId17"/>
    <p:sldId id="3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70BDB-884A-E24A-AA15-19FE693EFA4D}" v="42" dt="2020-12-06T15:41:40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HILDEBRANDT" userId="32d9daa9-24aa-4935-a54e-226c1148251b" providerId="ADAL" clId="{4FF70BDB-884A-E24A-AA15-19FE693EFA4D}"/>
    <pc:docChg chg="undo custSel addSld modSld">
      <pc:chgData name="Mireille HILDEBRANDT" userId="32d9daa9-24aa-4935-a54e-226c1148251b" providerId="ADAL" clId="{4FF70BDB-884A-E24A-AA15-19FE693EFA4D}" dt="2020-12-06T15:41:40.842" v="11"/>
      <pc:docMkLst>
        <pc:docMk/>
      </pc:docMkLst>
      <pc:sldChg chg="addSp modSp modTransition">
        <pc:chgData name="Mireille HILDEBRANDT" userId="32d9daa9-24aa-4935-a54e-226c1148251b" providerId="ADAL" clId="{4FF70BDB-884A-E24A-AA15-19FE693EFA4D}" dt="2020-12-06T15:21:21.233" v="0"/>
        <pc:sldMkLst>
          <pc:docMk/>
          <pc:sldMk cId="1931581279" sldId="256"/>
        </pc:sldMkLst>
        <pc:picChg chg="add mod">
          <ac:chgData name="Mireille HILDEBRANDT" userId="32d9daa9-24aa-4935-a54e-226c1148251b" providerId="ADAL" clId="{4FF70BDB-884A-E24A-AA15-19FE693EFA4D}" dt="2020-12-06T15:21:21.233" v="0"/>
          <ac:picMkLst>
            <pc:docMk/>
            <pc:sldMk cId="1931581279" sldId="256"/>
            <ac:picMk id="3" creationId="{D52E8F82-9604-E140-A865-7E0C188C4A4E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1554071170" sldId="393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1554071170" sldId="393"/>
            <ac:picMk id="2" creationId="{C78EDAF3-8B8F-7540-B1B1-E51E152D80EE}"/>
          </ac:picMkLst>
        </pc:picChg>
      </pc:sldChg>
      <pc:sldChg chg="addSp modSp mod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918952790" sldId="394"/>
        </pc:sldMkLst>
        <pc:spChg chg="mod">
          <ac:chgData name="Mireille HILDEBRANDT" userId="32d9daa9-24aa-4935-a54e-226c1148251b" providerId="ADAL" clId="{4FF70BDB-884A-E24A-AA15-19FE693EFA4D}" dt="2020-12-06T15:21:45.048" v="2" actId="20577"/>
          <ac:spMkLst>
            <pc:docMk/>
            <pc:sldMk cId="918952790" sldId="394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918952790" sldId="394"/>
            <ac:picMk id="7" creationId="{D149439C-B513-4045-AF12-09156E9C6DB5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1920248530" sldId="395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1920248530" sldId="395"/>
            <ac:picMk id="7" creationId="{F1A8D31C-3565-DC4A-BD21-26593A60A738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2047110474" sldId="396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2047110474" sldId="396"/>
            <ac:picMk id="7" creationId="{3E108424-0000-8A44-8725-7D7F2158A65E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4130678465" sldId="397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4130678465" sldId="397"/>
            <ac:picMk id="7" creationId="{D9D14622-4155-3D44-9CEA-3E7554483F71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3778090719" sldId="398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3778090719" sldId="398"/>
            <ac:picMk id="7" creationId="{5BABC5FB-99A8-EE45-AB9C-8C0D4525EA7D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4193727631" sldId="399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4193727631" sldId="399"/>
            <ac:picMk id="7" creationId="{FD8FFEC4-F7FB-B641-A9DE-C93F09A10AA4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339746265" sldId="400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339746265" sldId="400"/>
            <ac:picMk id="7" creationId="{52632FEB-7DB4-AC4A-B58F-C9B187850A14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2557403197" sldId="401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2557403197" sldId="401"/>
            <ac:picMk id="7" creationId="{F97526EC-4A39-654A-8547-3065DD562744}"/>
          </ac:picMkLst>
        </pc:picChg>
      </pc:sldChg>
      <pc:sldChg chg="addSp modSp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2263768986" sldId="402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2263768986" sldId="402"/>
            <ac:picMk id="7" creationId="{79998BF1-D3B7-3C43-810A-769FAFC49521}"/>
          </ac:picMkLst>
        </pc:picChg>
      </pc:sldChg>
      <pc:sldChg chg="addSp modSp mod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3614727985" sldId="403"/>
        </pc:sldMkLst>
        <pc:spChg chg="mod">
          <ac:chgData name="Mireille HILDEBRANDT" userId="32d9daa9-24aa-4935-a54e-226c1148251b" providerId="ADAL" clId="{4FF70BDB-884A-E24A-AA15-19FE693EFA4D}" dt="2020-12-06T15:22:45.261" v="10" actId="404"/>
          <ac:spMkLst>
            <pc:docMk/>
            <pc:sldMk cId="3614727985" sldId="403"/>
            <ac:spMk id="3" creationId="{B6A2B389-DD01-FE4A-94F5-269429D5335F}"/>
          </ac:spMkLst>
        </pc:spChg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3614727985" sldId="403"/>
            <ac:picMk id="7" creationId="{44FCD608-2A39-1F48-ABCF-4A496B9F4AF6}"/>
          </ac:picMkLst>
        </pc:picChg>
      </pc:sldChg>
      <pc:sldChg chg="addSp modSp add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420927649" sldId="404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420927649" sldId="404"/>
            <ac:picMk id="7" creationId="{3A9DF1A7-0CB8-004C-9E16-BAF7982989DD}"/>
          </ac:picMkLst>
        </pc:picChg>
      </pc:sldChg>
      <pc:sldChg chg="addSp modSp add modTransition">
        <pc:chgData name="Mireille HILDEBRANDT" userId="32d9daa9-24aa-4935-a54e-226c1148251b" providerId="ADAL" clId="{4FF70BDB-884A-E24A-AA15-19FE693EFA4D}" dt="2020-12-06T15:41:40.842" v="11"/>
        <pc:sldMkLst>
          <pc:docMk/>
          <pc:sldMk cId="1127151883" sldId="405"/>
        </pc:sldMkLst>
        <pc:picChg chg="add mod">
          <ac:chgData name="Mireille HILDEBRANDT" userId="32d9daa9-24aa-4935-a54e-226c1148251b" providerId="ADAL" clId="{4FF70BDB-884A-E24A-AA15-19FE693EFA4D}" dt="2020-12-06T15:41:40.842" v="11"/>
          <ac:picMkLst>
            <pc:docMk/>
            <pc:sldMk cId="1127151883" sldId="405"/>
            <ac:picMk id="7" creationId="{31C71950-6803-7646-8CE2-1C474AEF09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238" y="1480930"/>
            <a:ext cx="5425422" cy="3254321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Automated Decisions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(What kind of automated decisions </a:t>
            </a:r>
            <a:b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are prohibited by default?)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art. 22 GDPR</a:t>
            </a:r>
            <a:endParaRPr lang="en-GB" sz="44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06757687-1E8E-D34D-A1EC-EB0D80E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4" y="25400"/>
            <a:ext cx="5789186" cy="58923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E8F82-9604-E140-A865-7E0C188C4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612"/>
    </mc:Choice>
    <mc:Fallback>
      <p:transition spd="slow" advTm="3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4. Decisions referred to in paragraph 2 </a:t>
            </a:r>
          </a:p>
          <a:p>
            <a:r>
              <a:rPr lang="en-GB" i="1" dirty="0">
                <a:solidFill>
                  <a:srgbClr val="FF0000"/>
                </a:solidFill>
              </a:rPr>
              <a:t>shall not be based on special categories of personal data </a:t>
            </a:r>
            <a:r>
              <a:rPr lang="en-GB" dirty="0"/>
              <a:t>referred to in Article 9(1), </a:t>
            </a:r>
          </a:p>
          <a:p>
            <a:r>
              <a:rPr lang="en-GB" dirty="0"/>
              <a:t>unless point (a) or (g) of Article 9(2) applies and </a:t>
            </a:r>
          </a:p>
          <a:p>
            <a:r>
              <a:rPr lang="en-GB" i="1" dirty="0">
                <a:solidFill>
                  <a:srgbClr val="FF0000"/>
                </a:solidFill>
              </a:rPr>
              <a:t>suitable measures to safeguard the data subject's rights and freedoms and legitimate interests</a:t>
            </a:r>
            <a:r>
              <a:rPr lang="en-GB" dirty="0"/>
              <a:t> are in place. </a:t>
            </a:r>
          </a:p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ABC5FB-99A8-EE45-AB9C-8C0D4525E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30"/>
    </mc:Choice>
    <mc:Fallback>
      <p:transition spd="slow" advTm="10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(71) The data subject should have the right not to be subject to a decision, </a:t>
            </a:r>
          </a:p>
          <a:p>
            <a:r>
              <a:rPr lang="en-GB" dirty="0"/>
              <a:t>which may include </a:t>
            </a:r>
            <a:r>
              <a:rPr lang="en-GB" i="1" dirty="0">
                <a:solidFill>
                  <a:srgbClr val="FF0000"/>
                </a:solidFill>
              </a:rPr>
              <a:t>a measure</a:t>
            </a:r>
            <a:r>
              <a:rPr lang="en-GB" dirty="0"/>
              <a:t>, </a:t>
            </a:r>
          </a:p>
          <a:p>
            <a:r>
              <a:rPr lang="en-GB" dirty="0"/>
              <a:t>evaluating personal aspects relating to him or her </a:t>
            </a:r>
          </a:p>
          <a:p>
            <a:r>
              <a:rPr lang="en-GB" dirty="0"/>
              <a:t>which is based solely on automated processing and </a:t>
            </a:r>
          </a:p>
          <a:p>
            <a:r>
              <a:rPr lang="en-GB" dirty="0"/>
              <a:t>which produces legal effects concerning him or her or similarly significantly affects him or her, </a:t>
            </a:r>
          </a:p>
          <a:p>
            <a:r>
              <a:rPr lang="en-GB" i="1" dirty="0">
                <a:solidFill>
                  <a:srgbClr val="FF0000"/>
                </a:solidFill>
              </a:rPr>
              <a:t>such as automatic refusal of an online credit application or e-recruiting practices without any human intervention</a:t>
            </a:r>
            <a:r>
              <a:rPr lang="en-GB" dirty="0"/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7526EC-4A39-654A-8547-3065DD562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0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35"/>
    </mc:Choice>
    <mc:Fallback>
      <p:transition spd="slow" advTm="12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(71) (…) should be allowed </a:t>
            </a:r>
          </a:p>
          <a:p>
            <a:r>
              <a:rPr lang="en-GB" dirty="0"/>
              <a:t>where </a:t>
            </a:r>
            <a:r>
              <a:rPr lang="en-GB" i="1" dirty="0">
                <a:solidFill>
                  <a:srgbClr val="FF0000"/>
                </a:solidFill>
              </a:rPr>
              <a:t>expressly authorised by Union or Member State law </a:t>
            </a:r>
            <a:r>
              <a:rPr lang="en-GB" dirty="0"/>
              <a:t>to which the controller is subject, </a:t>
            </a:r>
          </a:p>
          <a:p>
            <a:r>
              <a:rPr lang="en-GB" dirty="0"/>
              <a:t>including for </a:t>
            </a:r>
            <a:r>
              <a:rPr lang="en-GB" dirty="0">
                <a:solidFill>
                  <a:srgbClr val="FF0000"/>
                </a:solidFill>
              </a:rPr>
              <a:t>fraud and tax-evasion monitoring </a:t>
            </a:r>
            <a:r>
              <a:rPr lang="en-GB" dirty="0"/>
              <a:t>and </a:t>
            </a:r>
          </a:p>
          <a:p>
            <a:r>
              <a:rPr lang="en-GB" dirty="0"/>
              <a:t>prevention purposes </a:t>
            </a:r>
          </a:p>
          <a:p>
            <a:r>
              <a:rPr lang="en-GB" dirty="0"/>
              <a:t>conducted in accordance with the regulations, standards and recommendations of Union institutions or national oversight bodies and </a:t>
            </a:r>
          </a:p>
          <a:p>
            <a:r>
              <a:rPr lang="en-GB" dirty="0"/>
              <a:t>to </a:t>
            </a:r>
            <a:r>
              <a:rPr lang="en-GB" i="1" dirty="0">
                <a:solidFill>
                  <a:srgbClr val="FF0000"/>
                </a:solidFill>
              </a:rPr>
              <a:t>ensure the security and reliability of a service provided by the controller</a:t>
            </a:r>
            <a:r>
              <a:rPr lang="en-GB" dirty="0"/>
              <a:t>, (…)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8FFEC4-F7FB-B641-A9DE-C93F09A10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39"/>
    </mc:Choice>
    <mc:Fallback>
      <p:transition spd="slow" advTm="6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(71) (…) In any case, such processing should be subject to suitable safeguards, </a:t>
            </a:r>
          </a:p>
          <a:p>
            <a:r>
              <a:rPr lang="en-GB" dirty="0"/>
              <a:t>which should include </a:t>
            </a:r>
          </a:p>
          <a:p>
            <a:r>
              <a:rPr lang="en-GB" dirty="0"/>
              <a:t>specific information to the data subject and </a:t>
            </a:r>
          </a:p>
          <a:p>
            <a:r>
              <a:rPr lang="en-GB" dirty="0"/>
              <a:t>the right to obtain human intervention, </a:t>
            </a:r>
          </a:p>
          <a:p>
            <a:r>
              <a:rPr lang="en-GB" dirty="0"/>
              <a:t>to express his or her point of view, </a:t>
            </a:r>
          </a:p>
          <a:p>
            <a:r>
              <a:rPr lang="en-GB" i="1" dirty="0">
                <a:solidFill>
                  <a:srgbClr val="FF0000"/>
                </a:solidFill>
              </a:rPr>
              <a:t>to obtain an explanation of the decision reached after such assessment </a:t>
            </a:r>
            <a:r>
              <a:rPr lang="en-GB" dirty="0"/>
              <a:t>and</a:t>
            </a:r>
          </a:p>
          <a:p>
            <a:r>
              <a:rPr lang="en-GB" dirty="0"/>
              <a:t> to challenge the decision. </a:t>
            </a:r>
          </a:p>
          <a:p>
            <a:pPr marL="0" indent="0">
              <a:buNone/>
            </a:pPr>
            <a:r>
              <a:rPr lang="en-GB" dirty="0"/>
              <a:t>Such measure should not concern a child.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632FEB-7DB4-AC4A-B58F-C9B187850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50"/>
    </mc:Choice>
    <mc:Fallback>
      <p:transition spd="slow" advTm="13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5C2D434-B94D-3346-A261-F74083C62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r="1" b="2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B6C8-A16B-E042-873F-71800D09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 err="1"/>
              <a:t>HumanE</a:t>
            </a:r>
            <a:r>
              <a:rPr lang="en-GB" dirty="0"/>
              <a:t>-AI-NET</a:t>
            </a:r>
          </a:p>
          <a:p>
            <a:endParaRPr lang="en-GB" dirty="0"/>
          </a:p>
          <a:p>
            <a:pPr algn="r"/>
            <a:r>
              <a:rPr lang="en-GB" dirty="0"/>
              <a:t>GDPR: enables, prohibits, restricts</a:t>
            </a:r>
          </a:p>
          <a:p>
            <a:pPr lvl="1" algn="r"/>
            <a:r>
              <a:rPr lang="en-GB" dirty="0"/>
              <a:t>Reasonable</a:t>
            </a:r>
          </a:p>
          <a:p>
            <a:pPr lvl="1" algn="r"/>
            <a:r>
              <a:rPr lang="en-GB" dirty="0"/>
              <a:t>Pertinent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05F9-5D06-CF44-BD0A-9D47BD35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FA-F741-CF48-9110-2B021539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3B25-0E3E-A349-B363-6C9902A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8EDAF3-8B8F-7540-B1B1-E51E152D8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4"/>
    </mc:Choice>
    <mc:Fallback>
      <p:transition spd="slow" advTm="3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4(4) ‘profiling’ means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any form of automated processing of personal data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consisting of the use of personal data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to </a:t>
            </a:r>
            <a:r>
              <a:rPr lang="en-GB" i="1" dirty="0">
                <a:solidFill>
                  <a:srgbClr val="FF0000"/>
                </a:solidFill>
              </a:rPr>
              <a:t>evaluate certain personal aspects relating to a natural person</a:t>
            </a:r>
            <a:r>
              <a:rPr lang="en-GB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49439C-B513-4045-AF12-09156E9C6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7"/>
    </mc:Choice>
    <mc:Fallback>
      <p:transition spd="slow" advTm="2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4(4) ‘profiling’ means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any form of automated processing of personal data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consisting of the use of personal data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to </a:t>
            </a:r>
            <a:r>
              <a:rPr lang="en-GB" i="1" dirty="0">
                <a:solidFill>
                  <a:srgbClr val="FF0000"/>
                </a:solidFill>
              </a:rPr>
              <a:t>evaluate certain personal aspects relating to a natural person</a:t>
            </a:r>
            <a:r>
              <a:rPr lang="en-GB" dirty="0">
                <a:solidFill>
                  <a:schemeClr val="tx1"/>
                </a:solidFill>
              </a:rPr>
              <a:t>, </a:t>
            </a:r>
          </a:p>
          <a:p>
            <a:pPr>
              <a:lnSpc>
                <a:spcPct val="170000"/>
              </a:lnSpc>
            </a:pPr>
            <a:r>
              <a:rPr lang="en-GB" dirty="0">
                <a:solidFill>
                  <a:schemeClr val="tx1"/>
                </a:solidFill>
              </a:rPr>
              <a:t>in particular to </a:t>
            </a:r>
            <a:r>
              <a:rPr lang="en-GB" i="1" dirty="0">
                <a:solidFill>
                  <a:srgbClr val="FF0000"/>
                </a:solidFill>
              </a:rPr>
              <a:t>analyse</a:t>
            </a:r>
            <a:r>
              <a:rPr lang="en-GB" dirty="0">
                <a:solidFill>
                  <a:schemeClr val="tx1"/>
                </a:solidFill>
              </a:rPr>
              <a:t> or </a:t>
            </a:r>
            <a:r>
              <a:rPr lang="en-GB" i="1" dirty="0">
                <a:solidFill>
                  <a:srgbClr val="FF0000"/>
                </a:solidFill>
              </a:rPr>
              <a:t>predict </a:t>
            </a:r>
            <a:r>
              <a:rPr lang="en-GB" dirty="0">
                <a:solidFill>
                  <a:schemeClr val="tx1"/>
                </a:solidFill>
              </a:rPr>
              <a:t>aspects concerning that natural person's performance at work, economic situation, health, personal preferences, interests, reliability, behaviour, location or movements;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9DF1A7-0CB8-004C-9E16-BAF798298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78"/>
    </mc:Choice>
    <mc:Fallback>
      <p:transition spd="slow" advTm="6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dirty="0"/>
              <a:t>1. The data subject shall have the right </a:t>
            </a:r>
          </a:p>
          <a:p>
            <a:pPr>
              <a:lnSpc>
                <a:spcPct val="170000"/>
              </a:lnSpc>
            </a:pPr>
            <a:r>
              <a:rPr lang="en-GB" dirty="0"/>
              <a:t>not to be subject to</a:t>
            </a:r>
          </a:p>
          <a:p>
            <a:pPr>
              <a:lnSpc>
                <a:spcPct val="170000"/>
              </a:lnSpc>
            </a:pPr>
            <a:r>
              <a:rPr lang="en-GB" dirty="0"/>
              <a:t>a decision </a:t>
            </a:r>
          </a:p>
          <a:p>
            <a:pPr>
              <a:lnSpc>
                <a:spcPct val="170000"/>
              </a:lnSpc>
            </a:pPr>
            <a:r>
              <a:rPr lang="en-GB" i="1" dirty="0">
                <a:solidFill>
                  <a:srgbClr val="FF0000"/>
                </a:solidFill>
              </a:rPr>
              <a:t>based solely on automated processing, including profiling, </a:t>
            </a:r>
          </a:p>
          <a:p>
            <a:pPr>
              <a:lnSpc>
                <a:spcPct val="170000"/>
              </a:lnSpc>
            </a:pPr>
            <a:r>
              <a:rPr lang="en-GB" dirty="0"/>
              <a:t>which produces legal effects concerning him or her or similarly significantly affects him or her </a:t>
            </a:r>
          </a:p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A8D31C-3565-DC4A-BD21-26593A60A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449"/>
    </mc:Choice>
    <mc:Fallback>
      <p:transition spd="slow" advTm="17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EDPB Guidelines (WP251rev.01, 2018)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“An automated process produces what is in effect a recommendation concerning a data subject. If a human being reviews and takes account of other factors in making the final decision, that decision would not be ‘based solely’ on automated processing.”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998BF1-D3B7-3C43-810A-769FAFC49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1"/>
    </mc:Choice>
    <mc:Fallback>
      <p:transition spd="slow" advTm="6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780345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EDPB Guidelines (WP251rev.01, 2018)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The controller cannot avoid the Article 22 provisions by </a:t>
            </a:r>
            <a:r>
              <a:rPr lang="en-GB" i="1" dirty="0">
                <a:solidFill>
                  <a:srgbClr val="FF0000"/>
                </a:solidFill>
              </a:rPr>
              <a:t>fabricating human involvement</a:t>
            </a:r>
            <a:r>
              <a:rPr lang="en-GB" dirty="0">
                <a:solidFill>
                  <a:schemeClr val="tx1"/>
                </a:solidFill>
              </a:rPr>
              <a:t>. For example, </a:t>
            </a:r>
            <a:r>
              <a:rPr lang="en-GB" i="1" dirty="0">
                <a:solidFill>
                  <a:srgbClr val="FF0000"/>
                </a:solidFill>
              </a:rPr>
              <a:t>if someone routinely applies automatically generated profiles to individuals without any actual influence on the result</a:t>
            </a:r>
            <a:r>
              <a:rPr lang="en-GB" dirty="0">
                <a:solidFill>
                  <a:schemeClr val="tx1"/>
                </a:solidFill>
              </a:rPr>
              <a:t>, this would still be a decision based solely on automated processing.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FCD608-2A39-1F48-ABCF-4A496B9F4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9"/>
    </mc:Choice>
    <mc:Fallback>
      <p:transition spd="slow" advTm="2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780345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6200" dirty="0">
                <a:solidFill>
                  <a:schemeClr val="tx1"/>
                </a:solidFill>
              </a:rPr>
              <a:t>EDPB Guidelines (WP251rev.01, 2018)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6200" dirty="0">
                <a:solidFill>
                  <a:schemeClr val="tx1"/>
                </a:solidFill>
              </a:rPr>
              <a:t>The controller cannot avoid the Article 22 provisions by </a:t>
            </a:r>
            <a:r>
              <a:rPr lang="en-GB" sz="6200" i="1" dirty="0">
                <a:solidFill>
                  <a:srgbClr val="FF0000"/>
                </a:solidFill>
              </a:rPr>
              <a:t>fabricating human involvement</a:t>
            </a:r>
            <a:r>
              <a:rPr lang="en-GB" sz="6200" dirty="0">
                <a:solidFill>
                  <a:schemeClr val="tx1"/>
                </a:solidFill>
              </a:rPr>
              <a:t>. For example, </a:t>
            </a:r>
            <a:r>
              <a:rPr lang="en-GB" sz="6200" i="1" dirty="0">
                <a:solidFill>
                  <a:srgbClr val="FF0000"/>
                </a:solidFill>
              </a:rPr>
              <a:t>if someone routinely applies automatically generated profiles to individuals without any actual influence on the result</a:t>
            </a:r>
            <a:r>
              <a:rPr lang="en-GB" sz="6200" dirty="0">
                <a:solidFill>
                  <a:schemeClr val="tx1"/>
                </a:solidFill>
              </a:rPr>
              <a:t>, this would still be a decision based solely on automated processing.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6200" dirty="0">
                <a:solidFill>
                  <a:schemeClr val="tx1"/>
                </a:solidFill>
              </a:rPr>
              <a:t>To qualify as human involvement, the controller must ensure that </a:t>
            </a:r>
            <a:r>
              <a:rPr lang="en-GB" sz="6200" i="1" dirty="0">
                <a:solidFill>
                  <a:schemeClr val="tx1"/>
                </a:solidFill>
              </a:rPr>
              <a:t>any oversight of the decision is meaningful</a:t>
            </a:r>
            <a:r>
              <a:rPr lang="en-GB" sz="6200" dirty="0">
                <a:solidFill>
                  <a:schemeClr val="tx1"/>
                </a:solidFill>
              </a:rPr>
              <a:t>, rather than just a token gesture. It should be </a:t>
            </a:r>
            <a:r>
              <a:rPr lang="en-GB" sz="6200" i="1" dirty="0">
                <a:solidFill>
                  <a:srgbClr val="FF0000"/>
                </a:solidFill>
              </a:rPr>
              <a:t>carried out by someone who has the authority and competence to change the decision</a:t>
            </a:r>
            <a:r>
              <a:rPr lang="en-GB" sz="6200" dirty="0">
                <a:solidFill>
                  <a:schemeClr val="tx1"/>
                </a:solidFill>
              </a:rPr>
              <a:t>. As part of the analysis, they should consider all the relevant data.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C71950-6803-7646-8CE2-1C474AEF0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8"/>
    </mc:Choice>
    <mc:Fallback>
      <p:transition spd="slow" advTm="6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30578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dirty="0"/>
              <a:t>2.Paragraph 1 shall not apply if the decision: </a:t>
            </a:r>
          </a:p>
          <a:p>
            <a:pPr marL="457200" indent="-457200">
              <a:lnSpc>
                <a:spcPct val="170000"/>
              </a:lnSpc>
              <a:buAutoNum type="alphaLcParenBoth"/>
            </a:pPr>
            <a:r>
              <a:rPr lang="en-GB" dirty="0"/>
              <a:t>is</a:t>
            </a:r>
            <a:r>
              <a:rPr lang="en-GB" i="1" dirty="0">
                <a:solidFill>
                  <a:srgbClr val="FF0000"/>
                </a:solidFill>
              </a:rPr>
              <a:t> necessary </a:t>
            </a:r>
            <a:r>
              <a:rPr lang="en-GB" dirty="0"/>
              <a:t>for entering into, or performance of, a </a:t>
            </a:r>
            <a:r>
              <a:rPr lang="en-GB" i="1" dirty="0">
                <a:solidFill>
                  <a:srgbClr val="FF0000"/>
                </a:solidFill>
              </a:rPr>
              <a:t>contract</a:t>
            </a:r>
            <a:r>
              <a:rPr lang="en-GB" dirty="0"/>
              <a:t> between the data subject and a data controller; </a:t>
            </a:r>
          </a:p>
          <a:p>
            <a:pPr marL="457200" indent="-457200">
              <a:lnSpc>
                <a:spcPct val="170000"/>
              </a:lnSpc>
              <a:buAutoNum type="alphaLcParenBoth"/>
            </a:pPr>
            <a:r>
              <a:rPr lang="en-GB" dirty="0"/>
              <a:t>is </a:t>
            </a:r>
            <a:r>
              <a:rPr lang="en-GB" i="1" dirty="0">
                <a:solidFill>
                  <a:srgbClr val="FF0000"/>
                </a:solidFill>
              </a:rPr>
              <a:t>authorised by Union or Member State law </a:t>
            </a:r>
            <a:r>
              <a:rPr lang="en-GB" dirty="0"/>
              <a:t>to which the controller is subject and which also lays down suitable measures to safeguard the data subject's rights and freedoms and legitimate interests; or </a:t>
            </a:r>
          </a:p>
          <a:p>
            <a:pPr marL="457200" indent="-457200">
              <a:lnSpc>
                <a:spcPct val="170000"/>
              </a:lnSpc>
              <a:buAutoNum type="alphaLcParenBoth"/>
            </a:pPr>
            <a:r>
              <a:rPr lang="en-GB" dirty="0"/>
              <a:t>is based on the data subject's </a:t>
            </a:r>
            <a:r>
              <a:rPr lang="en-GB" i="1" dirty="0">
                <a:solidFill>
                  <a:srgbClr val="FF0000"/>
                </a:solidFill>
              </a:rPr>
              <a:t>explicit consent</a:t>
            </a:r>
            <a:r>
              <a:rPr lang="en-GB" dirty="0"/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108424-0000-8A44-8725-7D7F2158A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1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1"/>
    </mc:Choice>
    <mc:Fallback>
      <p:transition spd="slow" advTm="6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517937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22: </a:t>
            </a:r>
            <a:br>
              <a:rPr lang="en-GB" dirty="0"/>
            </a:br>
            <a:r>
              <a:rPr lang="en-GB" sz="3100" b="1" dirty="0"/>
              <a:t>Automated individual decision-making, </a:t>
            </a:r>
            <a:br>
              <a:rPr lang="en-GB" sz="3100" b="1" dirty="0"/>
            </a:br>
            <a:r>
              <a:rPr lang="en-GB" sz="3100" b="1" dirty="0"/>
              <a:t>including profiling 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770926"/>
            <a:ext cx="10807523" cy="4594247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dirty="0"/>
              <a:t>3. In the cases referred to in points (a) and (c) of paragraph 2, the data controller shall</a:t>
            </a:r>
          </a:p>
          <a:p>
            <a:pPr>
              <a:lnSpc>
                <a:spcPct val="170000"/>
              </a:lnSpc>
            </a:pPr>
            <a:r>
              <a:rPr lang="en-GB" dirty="0"/>
              <a:t>implement </a:t>
            </a:r>
            <a:r>
              <a:rPr lang="en-GB" i="1" dirty="0">
                <a:solidFill>
                  <a:srgbClr val="FF0000"/>
                </a:solidFill>
              </a:rPr>
              <a:t>suitable measures </a:t>
            </a:r>
          </a:p>
          <a:p>
            <a:pPr>
              <a:lnSpc>
                <a:spcPct val="170000"/>
              </a:lnSpc>
            </a:pPr>
            <a:r>
              <a:rPr lang="en-GB" dirty="0"/>
              <a:t>to safeguard the data subject's </a:t>
            </a:r>
            <a:r>
              <a:rPr lang="en-GB" i="1" dirty="0">
                <a:solidFill>
                  <a:srgbClr val="FF0000"/>
                </a:solidFill>
              </a:rPr>
              <a:t>rights and freedoms and legitimate interests</a:t>
            </a:r>
            <a:r>
              <a:rPr lang="en-GB" dirty="0"/>
              <a:t>, </a:t>
            </a:r>
          </a:p>
          <a:p>
            <a:pPr>
              <a:lnSpc>
                <a:spcPct val="170000"/>
              </a:lnSpc>
            </a:pPr>
            <a:r>
              <a:rPr lang="en-GB" dirty="0"/>
              <a:t>at least the right to </a:t>
            </a:r>
            <a:r>
              <a:rPr lang="en-GB" i="1" dirty="0">
                <a:solidFill>
                  <a:srgbClr val="FF0000"/>
                </a:solidFill>
              </a:rPr>
              <a:t>obtain human intervention </a:t>
            </a:r>
            <a:r>
              <a:rPr lang="en-GB" dirty="0"/>
              <a:t>on the part of the controller, </a:t>
            </a:r>
          </a:p>
          <a:p>
            <a:pPr>
              <a:lnSpc>
                <a:spcPct val="170000"/>
              </a:lnSpc>
            </a:pPr>
            <a:r>
              <a:rPr lang="en-GB" dirty="0"/>
              <a:t>to express his or her point of view and </a:t>
            </a:r>
            <a:r>
              <a:rPr lang="en-GB" i="1" dirty="0">
                <a:solidFill>
                  <a:srgbClr val="FF0000"/>
                </a:solidFill>
              </a:rPr>
              <a:t>to contest the decision</a:t>
            </a:r>
            <a:r>
              <a:rPr lang="en-GB" dirty="0"/>
              <a:t>. </a:t>
            </a:r>
          </a:p>
          <a:p>
            <a:pPr marL="0" indent="0">
              <a:lnSpc>
                <a:spcPct val="17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D14622-4155-3D44-9CEA-3E7554483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65"/>
    </mc:Choice>
    <mc:Fallback>
      <p:transition spd="slow" advTm="10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FE8545-202D-4637-AB8F-0FE76EDD4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5EB424-8B2D-429B-916E-8CD0F2359EFC}">
  <ds:schemaRefs>
    <ds:schemaRef ds:uri="8906126e-c50c-43e7-80be-ce9d2d8cf778"/>
    <ds:schemaRef ds:uri="http://purl.org/dc/elements/1.1/"/>
    <ds:schemaRef ds:uri="http://schemas.microsoft.com/office/2006/metadata/properties"/>
    <ds:schemaRef ds:uri="69d91f16-7083-4465-96b7-cfa596842426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1089</Words>
  <Application>Microsoft Macintosh PowerPoint</Application>
  <PresentationFormat>Widescreen</PresentationFormat>
  <Paragraphs>124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Britannic Bold</vt:lpstr>
      <vt:lpstr>Broadway</vt:lpstr>
      <vt:lpstr>Calibri</vt:lpstr>
      <vt:lpstr>Franklin Gothic Book</vt:lpstr>
      <vt:lpstr>Futura Medium</vt:lpstr>
      <vt:lpstr>Bijsnijden</vt:lpstr>
      <vt:lpstr>Automated Decisions (What kind of automated decisions  are prohibited by default?)  art. 22 GDPR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GDPR art. 22:  Automated individual decision-making,  including profiling 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4</cp:revision>
  <dcterms:created xsi:type="dcterms:W3CDTF">2020-09-10T14:27:08Z</dcterms:created>
  <dcterms:modified xsi:type="dcterms:W3CDTF">2020-12-06T15:41:41Z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