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465" r:id="rId6"/>
    <p:sldId id="424" r:id="rId7"/>
    <p:sldId id="476" r:id="rId8"/>
    <p:sldId id="477" r:id="rId9"/>
    <p:sldId id="478" r:id="rId10"/>
    <p:sldId id="479" r:id="rId11"/>
    <p:sldId id="480" r:id="rId12"/>
    <p:sldId id="481" r:id="rId13"/>
    <p:sldId id="482" r:id="rId14"/>
    <p:sldId id="483" r:id="rId15"/>
    <p:sldId id="39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23EBB-CEDF-5243-ADB6-227086E3449A}" v="26" dt="2021-06-17T09:07:44.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2"/>
    <p:restoredTop sz="94626"/>
  </p:normalViewPr>
  <p:slideViewPr>
    <p:cSldViewPr snapToGrid="0" snapToObjects="1">
      <p:cViewPr varScale="1">
        <p:scale>
          <a:sx n="91" d="100"/>
          <a:sy n="91" d="100"/>
        </p:scale>
        <p:origin x="192" y="72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eille HILDEBRANDT" userId="32d9daa9-24aa-4935-a54e-226c1148251b" providerId="ADAL" clId="{2E523EBB-CEDF-5243-ADB6-227086E3449A}"/>
    <pc:docChg chg="custSel modSld modShowInfo">
      <pc:chgData name="Mireille HILDEBRANDT" userId="32d9daa9-24aa-4935-a54e-226c1148251b" providerId="ADAL" clId="{2E523EBB-CEDF-5243-ADB6-227086E3449A}" dt="2021-06-17T09:07:44.915" v="79"/>
      <pc:docMkLst>
        <pc:docMk/>
      </pc:docMkLst>
      <pc:sldChg chg="addSp delSp modSp mod modTransition delAnim modAnim">
        <pc:chgData name="Mireille HILDEBRANDT" userId="32d9daa9-24aa-4935-a54e-226c1148251b" providerId="ADAL" clId="{2E523EBB-CEDF-5243-ADB6-227086E3449A}" dt="2021-06-17T07:41:17.471" v="68"/>
        <pc:sldMkLst>
          <pc:docMk/>
          <pc:sldMk cId="1931581279" sldId="256"/>
        </pc:sldMkLst>
        <pc:spChg chg="mod">
          <ac:chgData name="Mireille HILDEBRANDT" userId="32d9daa9-24aa-4935-a54e-226c1148251b" providerId="ADAL" clId="{2E523EBB-CEDF-5243-ADB6-227086E3449A}" dt="2021-06-16T11:25:22.359" v="47" actId="255"/>
          <ac:spMkLst>
            <pc:docMk/>
            <pc:sldMk cId="1931581279" sldId="256"/>
            <ac:spMk id="2" creationId="{00000000-0000-0000-0000-000000000000}"/>
          </ac:spMkLst>
        </pc:spChg>
        <pc:picChg chg="add del mod">
          <ac:chgData name="Mireille HILDEBRANDT" userId="32d9daa9-24aa-4935-a54e-226c1148251b" providerId="ADAL" clId="{2E523EBB-CEDF-5243-ADB6-227086E3449A}" dt="2021-06-16T11:43:19.891" v="53" actId="478"/>
          <ac:picMkLst>
            <pc:docMk/>
            <pc:sldMk cId="1931581279" sldId="256"/>
            <ac:picMk id="3" creationId="{310B255E-6208-D541-ACA4-09FA46E11454}"/>
          </ac:picMkLst>
        </pc:picChg>
        <pc:picChg chg="add del mod">
          <ac:chgData name="Mireille HILDEBRANDT" userId="32d9daa9-24aa-4935-a54e-226c1148251b" providerId="ADAL" clId="{2E523EBB-CEDF-5243-ADB6-227086E3449A}" dt="2021-06-17T07:40:08.739" v="65" actId="478"/>
          <ac:picMkLst>
            <pc:docMk/>
            <pc:sldMk cId="1931581279" sldId="256"/>
            <ac:picMk id="3" creationId="{D35FCE37-8F99-3E4F-A2FD-C8910F89A5D1}"/>
          </ac:picMkLst>
        </pc:picChg>
        <pc:picChg chg="add mod">
          <ac:chgData name="Mireille HILDEBRANDT" userId="32d9daa9-24aa-4935-a54e-226c1148251b" providerId="ADAL" clId="{2E523EBB-CEDF-5243-ADB6-227086E3449A}" dt="2021-06-17T07:41:17.471" v="68"/>
          <ac:picMkLst>
            <pc:docMk/>
            <pc:sldMk cId="1931581279" sldId="256"/>
            <ac:picMk id="4" creationId="{5DAF9BA0-F62B-A84B-9948-0C6DABFCCBAC}"/>
          </ac:picMkLst>
        </pc:picChg>
        <pc:picChg chg="del">
          <ac:chgData name="Mireille HILDEBRANDT" userId="32d9daa9-24aa-4935-a54e-226c1148251b" providerId="ADAL" clId="{2E523EBB-CEDF-5243-ADB6-227086E3449A}" dt="2021-06-16T11:24:05.486" v="0" actId="478"/>
          <ac:picMkLst>
            <pc:docMk/>
            <pc:sldMk cId="1931581279" sldId="256"/>
            <ac:picMk id="4" creationId="{80E24393-D594-1146-B2EC-585091216B41}"/>
          </ac:picMkLst>
        </pc:picChg>
        <pc:picChg chg="add del mod">
          <ac:chgData name="Mireille HILDEBRANDT" userId="32d9daa9-24aa-4935-a54e-226c1148251b" providerId="ADAL" clId="{2E523EBB-CEDF-5243-ADB6-227086E3449A}" dt="2021-06-16T11:44:09.796" v="55" actId="478"/>
          <ac:picMkLst>
            <pc:docMk/>
            <pc:sldMk cId="1931581279" sldId="256"/>
            <ac:picMk id="8" creationId="{E4A7A088-06F5-2B45-B3D4-79D65CA72203}"/>
          </ac:picMkLst>
        </pc:picChg>
        <pc:picChg chg="add del mod">
          <ac:chgData name="Mireille HILDEBRANDT" userId="32d9daa9-24aa-4935-a54e-226c1148251b" providerId="ADAL" clId="{2E523EBB-CEDF-5243-ADB6-227086E3449A}" dt="2021-06-16T11:57:52.913" v="57" actId="478"/>
          <ac:picMkLst>
            <pc:docMk/>
            <pc:sldMk cId="1931581279" sldId="256"/>
            <ac:picMk id="9" creationId="{BDD78FC1-3CD3-7046-BB3C-50758FD3C736}"/>
          </ac:picMkLst>
        </pc:picChg>
      </pc:sldChg>
      <pc:sldChg chg="addSp delSp modSp modTransition modAnim">
        <pc:chgData name="Mireille HILDEBRANDT" userId="32d9daa9-24aa-4935-a54e-226c1148251b" providerId="ADAL" clId="{2E523EBB-CEDF-5243-ADB6-227086E3449A}" dt="2021-06-17T09:07:44.915" v="79"/>
        <pc:sldMkLst>
          <pc:docMk/>
          <pc:sldMk cId="1554071170" sldId="393"/>
        </pc:sldMkLst>
        <pc:picChg chg="del">
          <ac:chgData name="Mireille HILDEBRANDT" userId="32d9daa9-24aa-4935-a54e-226c1148251b" providerId="ADAL" clId="{2E523EBB-CEDF-5243-ADB6-227086E3449A}" dt="2021-06-17T07:39:51.063" v="63"/>
          <ac:picMkLst>
            <pc:docMk/>
            <pc:sldMk cId="1554071170" sldId="393"/>
            <ac:picMk id="2" creationId="{9E67D1AC-E2F2-2D42-A07E-C4DCA6227306}"/>
          </ac:picMkLst>
        </pc:picChg>
        <pc:picChg chg="add mod">
          <ac:chgData name="Mireille HILDEBRANDT" userId="32d9daa9-24aa-4935-a54e-226c1148251b" providerId="ADAL" clId="{2E523EBB-CEDF-5243-ADB6-227086E3449A}" dt="2021-06-17T09:07:44.915" v="79"/>
          <ac:picMkLst>
            <pc:docMk/>
            <pc:sldMk cId="1554071170" sldId="393"/>
            <ac:picMk id="8" creationId="{59726980-47BB-AC4D-ADEF-F9B6F24CE40D}"/>
          </ac:picMkLst>
        </pc:picChg>
      </pc:sldChg>
      <pc:sldChg chg="addSp delSp modSp mod modTransition delAnim modAnim">
        <pc:chgData name="Mireille HILDEBRANDT" userId="32d9daa9-24aa-4935-a54e-226c1148251b" providerId="ADAL" clId="{2E523EBB-CEDF-5243-ADB6-227086E3449A}" dt="2021-06-17T08:47:00.895" v="70"/>
        <pc:sldMkLst>
          <pc:docMk/>
          <pc:sldMk cId="628830959" sldId="424"/>
        </pc:sldMkLst>
        <pc:picChg chg="add del mod">
          <ac:chgData name="Mireille HILDEBRANDT" userId="32d9daa9-24aa-4935-a54e-226c1148251b" providerId="ADAL" clId="{2E523EBB-CEDF-5243-ADB6-227086E3449A}" dt="2021-06-17T07:40:15.398" v="67" actId="478"/>
          <ac:picMkLst>
            <pc:docMk/>
            <pc:sldMk cId="628830959" sldId="424"/>
            <ac:picMk id="7" creationId="{3F75C831-8044-5745-9330-F4F2327A00E4}"/>
          </ac:picMkLst>
        </pc:picChg>
        <pc:picChg chg="add del mod">
          <ac:chgData name="Mireille HILDEBRANDT" userId="32d9daa9-24aa-4935-a54e-226c1148251b" providerId="ADAL" clId="{2E523EBB-CEDF-5243-ADB6-227086E3449A}" dt="2021-06-16T11:42:15.855" v="51" actId="478"/>
          <ac:picMkLst>
            <pc:docMk/>
            <pc:sldMk cId="628830959" sldId="424"/>
            <ac:picMk id="7" creationId="{D10606C5-C736-1940-A97D-7950B63FF1B3}"/>
          </ac:picMkLst>
        </pc:picChg>
        <pc:picChg chg="add mod">
          <ac:chgData name="Mireille HILDEBRANDT" userId="32d9daa9-24aa-4935-a54e-226c1148251b" providerId="ADAL" clId="{2E523EBB-CEDF-5243-ADB6-227086E3449A}" dt="2021-06-17T08:47:00.895" v="70"/>
          <ac:picMkLst>
            <pc:docMk/>
            <pc:sldMk cId="628830959" sldId="424"/>
            <ac:picMk id="8" creationId="{82AC832C-A8C5-A347-ABAB-C5F54A529059}"/>
          </ac:picMkLst>
        </pc:picChg>
      </pc:sldChg>
      <pc:sldChg chg="addSp delSp modSp mod modTransition delAnim modAnim">
        <pc:chgData name="Mireille HILDEBRANDT" userId="32d9daa9-24aa-4935-a54e-226c1148251b" providerId="ADAL" clId="{2E523EBB-CEDF-5243-ADB6-227086E3449A}" dt="2021-06-17T07:41:53.436" v="69"/>
        <pc:sldMkLst>
          <pc:docMk/>
          <pc:sldMk cId="1698890709" sldId="465"/>
        </pc:sldMkLst>
        <pc:picChg chg="add del mod">
          <ac:chgData name="Mireille HILDEBRANDT" userId="32d9daa9-24aa-4935-a54e-226c1148251b" providerId="ADAL" clId="{2E523EBB-CEDF-5243-ADB6-227086E3449A}" dt="2021-06-16T11:42:58.628" v="52" actId="478"/>
          <ac:picMkLst>
            <pc:docMk/>
            <pc:sldMk cId="1698890709" sldId="465"/>
            <ac:picMk id="7" creationId="{A7C5258B-50D4-FF48-B9AB-CF4AFBAD1C9F}"/>
          </ac:picMkLst>
        </pc:picChg>
        <pc:picChg chg="add del mod">
          <ac:chgData name="Mireille HILDEBRANDT" userId="32d9daa9-24aa-4935-a54e-226c1148251b" providerId="ADAL" clId="{2E523EBB-CEDF-5243-ADB6-227086E3449A}" dt="2021-06-17T07:40:11.697" v="66" actId="478"/>
          <ac:picMkLst>
            <pc:docMk/>
            <pc:sldMk cId="1698890709" sldId="465"/>
            <ac:picMk id="7" creationId="{AAFE46A5-355D-E041-9241-AE53AE36DDAA}"/>
          </ac:picMkLst>
        </pc:picChg>
        <pc:picChg chg="add mod">
          <ac:chgData name="Mireille HILDEBRANDT" userId="32d9daa9-24aa-4935-a54e-226c1148251b" providerId="ADAL" clId="{2E523EBB-CEDF-5243-ADB6-227086E3449A}" dt="2021-06-17T07:41:53.436" v="69"/>
          <ac:picMkLst>
            <pc:docMk/>
            <pc:sldMk cId="1698890709" sldId="465"/>
            <ac:picMk id="8" creationId="{C67584E7-E767-EE4D-BA61-DCC9BB7181A4}"/>
          </ac:picMkLst>
        </pc:picChg>
      </pc:sldChg>
      <pc:sldChg chg="addSp modSp modTransition modAnim">
        <pc:chgData name="Mireille HILDEBRANDT" userId="32d9daa9-24aa-4935-a54e-226c1148251b" providerId="ADAL" clId="{2E523EBB-CEDF-5243-ADB6-227086E3449A}" dt="2021-06-17T08:48:55.482" v="71"/>
        <pc:sldMkLst>
          <pc:docMk/>
          <pc:sldMk cId="2053103413" sldId="476"/>
        </pc:sldMkLst>
        <pc:picChg chg="add mod">
          <ac:chgData name="Mireille HILDEBRANDT" userId="32d9daa9-24aa-4935-a54e-226c1148251b" providerId="ADAL" clId="{2E523EBB-CEDF-5243-ADB6-227086E3449A}" dt="2021-06-17T08:48:55.482" v="71"/>
          <ac:picMkLst>
            <pc:docMk/>
            <pc:sldMk cId="2053103413" sldId="476"/>
            <ac:picMk id="7" creationId="{59868D81-D289-364B-B449-C5034010EE6F}"/>
          </ac:picMkLst>
        </pc:picChg>
      </pc:sldChg>
      <pc:sldChg chg="addSp modSp modTransition modAnim">
        <pc:chgData name="Mireille HILDEBRANDT" userId="32d9daa9-24aa-4935-a54e-226c1148251b" providerId="ADAL" clId="{2E523EBB-CEDF-5243-ADB6-227086E3449A}" dt="2021-06-17T08:50:42.516" v="72"/>
        <pc:sldMkLst>
          <pc:docMk/>
          <pc:sldMk cId="1784136780" sldId="477"/>
        </pc:sldMkLst>
        <pc:picChg chg="add mod">
          <ac:chgData name="Mireille HILDEBRANDT" userId="32d9daa9-24aa-4935-a54e-226c1148251b" providerId="ADAL" clId="{2E523EBB-CEDF-5243-ADB6-227086E3449A}" dt="2021-06-17T08:50:42.516" v="72"/>
          <ac:picMkLst>
            <pc:docMk/>
            <pc:sldMk cId="1784136780" sldId="477"/>
            <ac:picMk id="7" creationId="{C9B13977-EE46-B74C-B539-C0A4D575C8EE}"/>
          </ac:picMkLst>
        </pc:picChg>
      </pc:sldChg>
      <pc:sldChg chg="addSp modSp modTransition modAnim">
        <pc:chgData name="Mireille HILDEBRANDT" userId="32d9daa9-24aa-4935-a54e-226c1148251b" providerId="ADAL" clId="{2E523EBB-CEDF-5243-ADB6-227086E3449A}" dt="2021-06-17T08:52:04.620" v="73"/>
        <pc:sldMkLst>
          <pc:docMk/>
          <pc:sldMk cId="128130281" sldId="478"/>
        </pc:sldMkLst>
        <pc:picChg chg="add mod">
          <ac:chgData name="Mireille HILDEBRANDT" userId="32d9daa9-24aa-4935-a54e-226c1148251b" providerId="ADAL" clId="{2E523EBB-CEDF-5243-ADB6-227086E3449A}" dt="2021-06-17T08:52:04.620" v="73"/>
          <ac:picMkLst>
            <pc:docMk/>
            <pc:sldMk cId="128130281" sldId="478"/>
            <ac:picMk id="7" creationId="{19C0CCDB-2337-7C43-9D1D-E7433B5F38A3}"/>
          </ac:picMkLst>
        </pc:picChg>
      </pc:sldChg>
      <pc:sldChg chg="addSp modSp modTransition modAnim">
        <pc:chgData name="Mireille HILDEBRANDT" userId="32d9daa9-24aa-4935-a54e-226c1148251b" providerId="ADAL" clId="{2E523EBB-CEDF-5243-ADB6-227086E3449A}" dt="2021-06-17T08:55:35.469" v="74"/>
        <pc:sldMkLst>
          <pc:docMk/>
          <pc:sldMk cId="2701518203" sldId="479"/>
        </pc:sldMkLst>
        <pc:picChg chg="add mod">
          <ac:chgData name="Mireille HILDEBRANDT" userId="32d9daa9-24aa-4935-a54e-226c1148251b" providerId="ADAL" clId="{2E523EBB-CEDF-5243-ADB6-227086E3449A}" dt="2021-06-17T08:55:35.469" v="74"/>
          <ac:picMkLst>
            <pc:docMk/>
            <pc:sldMk cId="2701518203" sldId="479"/>
            <ac:picMk id="7" creationId="{F7A98D25-C166-5547-91E6-AC707A9A54E5}"/>
          </ac:picMkLst>
        </pc:picChg>
      </pc:sldChg>
      <pc:sldChg chg="addSp modSp modTransition modAnim">
        <pc:chgData name="Mireille HILDEBRANDT" userId="32d9daa9-24aa-4935-a54e-226c1148251b" providerId="ADAL" clId="{2E523EBB-CEDF-5243-ADB6-227086E3449A}" dt="2021-06-17T08:58:34.752" v="75"/>
        <pc:sldMkLst>
          <pc:docMk/>
          <pc:sldMk cId="2996153721" sldId="480"/>
        </pc:sldMkLst>
        <pc:picChg chg="add mod">
          <ac:chgData name="Mireille HILDEBRANDT" userId="32d9daa9-24aa-4935-a54e-226c1148251b" providerId="ADAL" clId="{2E523EBB-CEDF-5243-ADB6-227086E3449A}" dt="2021-06-17T08:58:34.752" v="75"/>
          <ac:picMkLst>
            <pc:docMk/>
            <pc:sldMk cId="2996153721" sldId="480"/>
            <ac:picMk id="7" creationId="{1328E983-6DE7-5249-B683-54F61B3FAE9A}"/>
          </ac:picMkLst>
        </pc:picChg>
      </pc:sldChg>
      <pc:sldChg chg="addSp modSp modTransition modAnim">
        <pc:chgData name="Mireille HILDEBRANDT" userId="32d9daa9-24aa-4935-a54e-226c1148251b" providerId="ADAL" clId="{2E523EBB-CEDF-5243-ADB6-227086E3449A}" dt="2021-06-17T08:59:43.351" v="76"/>
        <pc:sldMkLst>
          <pc:docMk/>
          <pc:sldMk cId="1085109848" sldId="481"/>
        </pc:sldMkLst>
        <pc:picChg chg="add mod">
          <ac:chgData name="Mireille HILDEBRANDT" userId="32d9daa9-24aa-4935-a54e-226c1148251b" providerId="ADAL" clId="{2E523EBB-CEDF-5243-ADB6-227086E3449A}" dt="2021-06-17T08:59:43.351" v="76"/>
          <ac:picMkLst>
            <pc:docMk/>
            <pc:sldMk cId="1085109848" sldId="481"/>
            <ac:picMk id="7" creationId="{72CA1229-D2BB-5C4A-8E16-C88F2C4DC790}"/>
          </ac:picMkLst>
        </pc:picChg>
      </pc:sldChg>
      <pc:sldChg chg="addSp modSp modTransition modAnim">
        <pc:chgData name="Mireille HILDEBRANDT" userId="32d9daa9-24aa-4935-a54e-226c1148251b" providerId="ADAL" clId="{2E523EBB-CEDF-5243-ADB6-227086E3449A}" dt="2021-06-17T09:02:47.866" v="77"/>
        <pc:sldMkLst>
          <pc:docMk/>
          <pc:sldMk cId="467187579" sldId="482"/>
        </pc:sldMkLst>
        <pc:picChg chg="add mod">
          <ac:chgData name="Mireille HILDEBRANDT" userId="32d9daa9-24aa-4935-a54e-226c1148251b" providerId="ADAL" clId="{2E523EBB-CEDF-5243-ADB6-227086E3449A}" dt="2021-06-17T09:02:47.866" v="77"/>
          <ac:picMkLst>
            <pc:docMk/>
            <pc:sldMk cId="467187579" sldId="482"/>
            <ac:picMk id="7" creationId="{D0B957D6-A5AD-BE40-AEC0-5B8E943C572D}"/>
          </ac:picMkLst>
        </pc:picChg>
      </pc:sldChg>
      <pc:sldChg chg="addSp modSp modTransition modAnim">
        <pc:chgData name="Mireille HILDEBRANDT" userId="32d9daa9-24aa-4935-a54e-226c1148251b" providerId="ADAL" clId="{2E523EBB-CEDF-5243-ADB6-227086E3449A}" dt="2021-06-17T09:05:05.207" v="78"/>
        <pc:sldMkLst>
          <pc:docMk/>
          <pc:sldMk cId="1514286811" sldId="483"/>
        </pc:sldMkLst>
        <pc:picChg chg="add mod">
          <ac:chgData name="Mireille HILDEBRANDT" userId="32d9daa9-24aa-4935-a54e-226c1148251b" providerId="ADAL" clId="{2E523EBB-CEDF-5243-ADB6-227086E3449A}" dt="2021-06-17T09:05:05.207" v="78"/>
          <ac:picMkLst>
            <pc:docMk/>
            <pc:sldMk cId="1514286811" sldId="483"/>
            <ac:picMk id="7" creationId="{3730296E-2A7E-8B49-A39C-62647EDE1C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98E48-E65E-8F48-A590-EE82FDF6AEB4}" type="datetimeFigureOut">
              <a:rPr lang="en-GB" smtClean="0"/>
              <a:t>17/06/2021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D7523-5E5A-F54F-975E-DF0501C22D43}" type="slidenum">
              <a:rPr lang="en-GB" smtClean="0"/>
              <a:t>‹#›</a:t>
            </a:fld>
            <a:endParaRPr lang="en-GB"/>
          </a:p>
        </p:txBody>
      </p:sp>
    </p:spTree>
    <p:extLst>
      <p:ext uri="{BB962C8B-B14F-4D97-AF65-F5344CB8AC3E}">
        <p14:creationId xmlns:p14="http://schemas.microsoft.com/office/powerpoint/2010/main" val="98603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a:t>Titelstijl van model bewerken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r>
              <a:rPr lang="en-US"/>
              <a:t>June 2021</a:t>
            </a:r>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HAI-NET Tutorial AI ACT Proposal</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en-US"/>
              <a:t>June 2021</a:t>
            </a:r>
            <a:endParaRPr lang="en-US" dirty="0"/>
          </a:p>
        </p:txBody>
      </p:sp>
      <p:sp>
        <p:nvSpPr>
          <p:cNvPr id="5" name="Footer Placeholder 4"/>
          <p:cNvSpPr>
            <a:spLocks noGrp="1"/>
          </p:cNvSpPr>
          <p:nvPr>
            <p:ph type="ftr" sz="quarter" idx="11"/>
          </p:nvPr>
        </p:nvSpPr>
        <p:spPr/>
        <p:txBody>
          <a:bodyPr/>
          <a:lstStyle/>
          <a:p>
            <a:r>
              <a:rPr lang="en-US"/>
              <a:t>HAI-NET Tutorial AI ACT Proposal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en-US"/>
              <a:t>June 2021</a:t>
            </a:r>
            <a:endParaRPr lang="en-US" dirty="0"/>
          </a:p>
        </p:txBody>
      </p:sp>
      <p:sp>
        <p:nvSpPr>
          <p:cNvPr id="5" name="Footer Placeholder 4"/>
          <p:cNvSpPr>
            <a:spLocks noGrp="1"/>
          </p:cNvSpPr>
          <p:nvPr>
            <p:ph type="ftr" sz="quarter" idx="11"/>
          </p:nvPr>
        </p:nvSpPr>
        <p:spPr/>
        <p:txBody>
          <a:bodyPr/>
          <a:lstStyle/>
          <a:p>
            <a:r>
              <a:rPr lang="en-US"/>
              <a:t>HAI-NET Tutorial AI ACT Proposal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atin typeface="Broadway" pitchFamily="82" charset="77"/>
              </a:defRPr>
            </a:lvl1pPr>
          </a:lstStyle>
          <a:p>
            <a:r>
              <a:rPr lang="nl-NL" dirty="0"/>
              <a:t>Titelstijl van model bewerken</a:t>
            </a:r>
            <a:endParaRPr lang="en-US" dirty="0"/>
          </a:p>
        </p:txBody>
      </p:sp>
      <p:sp>
        <p:nvSpPr>
          <p:cNvPr id="3" name="Content Placeholder 2"/>
          <p:cNvSpPr>
            <a:spLocks noGrp="1"/>
          </p:cNvSpPr>
          <p:nvPr>
            <p:ph idx="1"/>
          </p:nvPr>
        </p:nvSpPr>
        <p:spPr/>
        <p:txBody>
          <a:bodyPr/>
          <a:lstStyle>
            <a:lvl1pPr>
              <a:defRPr>
                <a:latin typeface="Futura Medium" panose="020B0602020204020303" pitchFamily="34" charset="-79"/>
                <a:cs typeface="Futura Medium" panose="020B0602020204020303" pitchFamily="34" charset="-79"/>
              </a:defRPr>
            </a:lvl1pPr>
            <a:lvl2pPr>
              <a:defRPr>
                <a:latin typeface="Futura Medium" panose="020B0602020204020303" pitchFamily="34" charset="-79"/>
                <a:cs typeface="Futura Medium" panose="020B0602020204020303" pitchFamily="34" charset="-79"/>
              </a:defRPr>
            </a:lvl2pPr>
            <a:lvl3pPr>
              <a:defRPr>
                <a:latin typeface="Futura Medium" panose="020B0602020204020303" pitchFamily="34" charset="-79"/>
                <a:cs typeface="Futura Medium" panose="020B0602020204020303" pitchFamily="34" charset="-79"/>
              </a:defRPr>
            </a:lvl3pPr>
            <a:lvl4pPr>
              <a:defRPr>
                <a:latin typeface="Futura Medium" panose="020B0602020204020303" pitchFamily="34" charset="-79"/>
                <a:cs typeface="Futura Medium" panose="020B0602020204020303" pitchFamily="34" charset="-79"/>
              </a:defRPr>
            </a:lvl4pPr>
            <a:lvl5pPr>
              <a:defRPr>
                <a:latin typeface="Futura Medium" panose="020B0602020204020303" pitchFamily="34" charset="-79"/>
                <a:cs typeface="Futura Medium" panose="020B0602020204020303" pitchFamily="34" charset="-79"/>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r>
              <a:rPr lang="en-US"/>
              <a:t>June 2021</a:t>
            </a:r>
            <a:endParaRPr lang="en-US" dirty="0"/>
          </a:p>
        </p:txBody>
      </p:sp>
      <p:sp>
        <p:nvSpPr>
          <p:cNvPr id="5" name="Footer Placeholder 4"/>
          <p:cNvSpPr>
            <a:spLocks noGrp="1"/>
          </p:cNvSpPr>
          <p:nvPr>
            <p:ph type="ftr" sz="quarter" idx="11"/>
          </p:nvPr>
        </p:nvSpPr>
        <p:spPr/>
        <p:txBody>
          <a:bodyPr/>
          <a:lstStyle/>
          <a:p>
            <a:r>
              <a:rPr lang="en-US"/>
              <a:t>HAI-NET Tutorial AI ACT Proposal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nl-NL"/>
              <a:t>Titelstijl van model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r>
              <a:rPr lang="en-US"/>
              <a:t>June 2021</a:t>
            </a:r>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HAI-NET Tutorial AI ACT Proposal</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Titelstijl van model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r>
              <a:rPr lang="en-US"/>
              <a:t>June 2021</a:t>
            </a:r>
            <a:endParaRPr lang="en-US" dirty="0"/>
          </a:p>
        </p:txBody>
      </p:sp>
      <p:sp>
        <p:nvSpPr>
          <p:cNvPr id="6" name="Footer Placeholder 5"/>
          <p:cNvSpPr>
            <a:spLocks noGrp="1"/>
          </p:cNvSpPr>
          <p:nvPr>
            <p:ph type="ftr" sz="quarter" idx="11"/>
          </p:nvPr>
        </p:nvSpPr>
        <p:spPr/>
        <p:txBody>
          <a:bodyPr/>
          <a:lstStyle/>
          <a:p>
            <a:r>
              <a:rPr lang="en-US"/>
              <a:t>HAI-NET Tutorial AI ACT Proposal</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a:t>Titelstijl van model bewerken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r>
              <a:rPr lang="en-US"/>
              <a:t>June 2021</a:t>
            </a:r>
            <a:endParaRPr lang="en-US" dirty="0"/>
          </a:p>
        </p:txBody>
      </p:sp>
      <p:sp>
        <p:nvSpPr>
          <p:cNvPr id="8" name="Footer Placeholder 7"/>
          <p:cNvSpPr>
            <a:spLocks noGrp="1"/>
          </p:cNvSpPr>
          <p:nvPr>
            <p:ph type="ftr" sz="quarter" idx="11"/>
          </p:nvPr>
        </p:nvSpPr>
        <p:spPr/>
        <p:txBody>
          <a:bodyPr/>
          <a:lstStyle/>
          <a:p>
            <a:r>
              <a:rPr lang="en-US"/>
              <a:t>HAI-NET Tutorial AI ACT Proposal</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p:txBody>
          <a:bodyPr/>
          <a:lstStyle/>
          <a:p>
            <a:r>
              <a:rPr lang="en-US"/>
              <a:t>June 2021</a:t>
            </a:r>
            <a:endParaRPr lang="en-US" dirty="0"/>
          </a:p>
        </p:txBody>
      </p:sp>
      <p:sp>
        <p:nvSpPr>
          <p:cNvPr id="4" name="Footer Placeholder 3"/>
          <p:cNvSpPr>
            <a:spLocks noGrp="1"/>
          </p:cNvSpPr>
          <p:nvPr>
            <p:ph type="ftr" sz="quarter" idx="11"/>
          </p:nvPr>
        </p:nvSpPr>
        <p:spPr/>
        <p:txBody>
          <a:bodyPr/>
          <a:lstStyle/>
          <a:p>
            <a:r>
              <a:rPr lang="en-US"/>
              <a:t>HAI-NET Tutorial AI ACT Proposal</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June 2021</a:t>
            </a:r>
            <a:endParaRPr lang="en-US" dirty="0"/>
          </a:p>
        </p:txBody>
      </p:sp>
      <p:sp>
        <p:nvSpPr>
          <p:cNvPr id="3" name="Footer Placeholder 2"/>
          <p:cNvSpPr>
            <a:spLocks noGrp="1"/>
          </p:cNvSpPr>
          <p:nvPr>
            <p:ph type="ftr" sz="quarter" idx="11"/>
          </p:nvPr>
        </p:nvSpPr>
        <p:spPr/>
        <p:txBody>
          <a:bodyPr/>
          <a:lstStyle/>
          <a:p>
            <a:r>
              <a:rPr lang="en-US"/>
              <a:t>HAI-NET Tutorial AI ACT Proposal</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a:t>Titelstijl van model bewerken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r>
              <a:rPr lang="en-US"/>
              <a:t>June 2021</a:t>
            </a:r>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HAI-NET Tutorial AI ACT Proposal</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a:t>Titelstijl van model bewerken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r>
              <a:rPr lang="en-US"/>
              <a:t>June 2021</a:t>
            </a:r>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HAI-NET Tutorial AI ACT Proposal</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Titelstijl van model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June 2021</a:t>
            </a:r>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HAI-NET Tutorial AI ACT Proposal</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A77A6167-FCC5-49E8-B280-CECAF151E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F84046EA-4273-437E-9DE5-5AEE713C3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el 1"/>
          <p:cNvSpPr>
            <a:spLocks noGrp="1"/>
          </p:cNvSpPr>
          <p:nvPr>
            <p:ph type="ctrTitle"/>
          </p:nvPr>
        </p:nvSpPr>
        <p:spPr>
          <a:xfrm>
            <a:off x="1354238" y="1480930"/>
            <a:ext cx="10731266" cy="3254321"/>
          </a:xfrm>
        </p:spPr>
        <p:txBody>
          <a:bodyPr>
            <a:normAutofit/>
          </a:bodyPr>
          <a:lstStyle/>
          <a:p>
            <a:pPr algn="l"/>
            <a:r>
              <a:rPr lang="nl-NL" sz="3500" dirty="0">
                <a:latin typeface="Britannic Bold" panose="020B0903060703020204" pitchFamily="34" charset="77"/>
                <a:ea typeface="Bauhaus 93" charset="0"/>
                <a:cs typeface="Bauhaus 93" charset="0"/>
              </a:rPr>
              <a:t>AI Act</a:t>
            </a:r>
            <a:br>
              <a:rPr lang="nl-NL" sz="3500" dirty="0">
                <a:latin typeface="Britannic Bold" panose="020B0903060703020204" pitchFamily="34" charset="77"/>
                <a:ea typeface="Bauhaus 93" charset="0"/>
                <a:cs typeface="Bauhaus 93" charset="0"/>
              </a:rPr>
            </a:br>
            <a:r>
              <a:rPr lang="nl-NL" sz="3500" dirty="0" err="1">
                <a:latin typeface="Britannic Bold" panose="020B0903060703020204" pitchFamily="34" charset="77"/>
                <a:ea typeface="Bauhaus 93" charset="0"/>
                <a:cs typeface="Bauhaus 93" charset="0"/>
              </a:rPr>
              <a:t>Obligations</a:t>
            </a:r>
            <a:r>
              <a:rPr lang="nl-NL" sz="3500" dirty="0">
                <a:latin typeface="Britannic Bold" panose="020B0903060703020204" pitchFamily="34" charset="77"/>
                <a:ea typeface="Bauhaus 93" charset="0"/>
                <a:cs typeface="Bauhaus 93" charset="0"/>
              </a:rPr>
              <a:t> of providers of high risk systems</a:t>
            </a:r>
            <a:endParaRPr lang="en-GB" sz="3500" dirty="0">
              <a:latin typeface="Britannic Bold" panose="020B0903060703020204" pitchFamily="34" charset="77"/>
              <a:ea typeface="Bauhaus 93" charset="0"/>
              <a:cs typeface="Bauhaus 93" charset="0"/>
            </a:endParaRPr>
          </a:p>
        </p:txBody>
      </p:sp>
      <p:sp>
        <p:nvSpPr>
          <p:cNvPr id="6" name="Tijdelijke aanduiding voor voettekst 5"/>
          <p:cNvSpPr>
            <a:spLocks noGrp="1"/>
          </p:cNvSpPr>
          <p:nvPr>
            <p:ph type="ftr" sz="quarter" idx="11"/>
          </p:nvPr>
        </p:nvSpPr>
        <p:spPr>
          <a:xfrm>
            <a:off x="1478522" y="6352906"/>
            <a:ext cx="3247106" cy="404614"/>
          </a:xfrm>
        </p:spPr>
        <p:txBody>
          <a:bodyPr>
            <a:normAutofit/>
          </a:bodyPr>
          <a:lstStyle/>
          <a:p>
            <a:pPr algn="l">
              <a:spcAft>
                <a:spcPts val="600"/>
              </a:spcAft>
            </a:pPr>
            <a:r>
              <a:rPr lang="en-US"/>
              <a:t>HAI-NET Tutorial AI ACT Proposal</a:t>
            </a:r>
          </a:p>
        </p:txBody>
      </p:sp>
      <p:sp>
        <p:nvSpPr>
          <p:cNvPr id="5" name="Tijdelijke aanduiding voor datum 4"/>
          <p:cNvSpPr>
            <a:spLocks noGrp="1"/>
          </p:cNvSpPr>
          <p:nvPr>
            <p:ph type="dt" sz="half" idx="10"/>
          </p:nvPr>
        </p:nvSpPr>
        <p:spPr>
          <a:xfrm>
            <a:off x="5171716" y="6352906"/>
            <a:ext cx="1607944" cy="404614"/>
          </a:xfrm>
        </p:spPr>
        <p:txBody>
          <a:bodyPr>
            <a:normAutofit/>
          </a:bodyPr>
          <a:lstStyle/>
          <a:p>
            <a:pPr algn="r">
              <a:spcAft>
                <a:spcPts val="600"/>
              </a:spcAft>
            </a:pPr>
            <a:r>
              <a:rPr lang="en-US"/>
              <a:t>June 2021</a:t>
            </a:r>
          </a:p>
        </p:txBody>
      </p:sp>
      <p:sp>
        <p:nvSpPr>
          <p:cNvPr id="7" name="Tijdelijke aanduiding voor dianummer 6"/>
          <p:cNvSpPr>
            <a:spLocks noGrp="1"/>
          </p:cNvSpPr>
          <p:nvPr>
            <p:ph type="sldNum" sz="quarter" idx="12"/>
          </p:nvPr>
        </p:nvSpPr>
        <p:spPr>
          <a:xfrm>
            <a:off x="9830683" y="6453386"/>
            <a:ext cx="1596292" cy="404614"/>
          </a:xfrm>
        </p:spPr>
        <p:txBody>
          <a:bodyPr>
            <a:normAutofit/>
          </a:bodyPr>
          <a:lstStyle/>
          <a:p>
            <a:pPr>
              <a:spcAft>
                <a:spcPts val="600"/>
              </a:spcAft>
            </a:pPr>
            <a:fld id="{69E57DC2-970A-4B3E-BB1C-7A09969E49DF}" type="slidenum">
              <a:rPr lang="en-US">
                <a:solidFill>
                  <a:srgbClr val="FFFFFF"/>
                </a:solidFill>
              </a:rPr>
              <a:pPr>
                <a:spcAft>
                  <a:spcPts val="600"/>
                </a:spcAft>
              </a:pPr>
              <a:t>1</a:t>
            </a:fld>
            <a:endParaRPr lang="en-US">
              <a:solidFill>
                <a:srgbClr val="FFFFFF"/>
              </a:solidFill>
            </a:endParaRPr>
          </a:p>
        </p:txBody>
      </p:sp>
      <p:pic>
        <p:nvPicPr>
          <p:cNvPr id="4" name="Audio Recording 17 Jun 2021 at 09:41:17" descr="Audio Recording 17 Jun 2021 at 09:41:17">
            <a:hlinkClick r:id="" action="ppaction://media"/>
            <a:extLst>
              <a:ext uri="{FF2B5EF4-FFF2-40B4-BE49-F238E27FC236}">
                <a16:creationId xmlns:a16="http://schemas.microsoft.com/office/drawing/2014/main" id="{5DAF9BA0-F62B-A84B-9948-0C6DABFCCBA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9315812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3600" dirty="0"/>
              <a:t>Chapter 3</a:t>
            </a:r>
            <a:br>
              <a:rPr lang="en-GB" sz="3600" dirty="0"/>
            </a:br>
            <a:r>
              <a:rPr lang="en-GB" sz="3600" dirty="0"/>
              <a:t>Art. 17</a:t>
            </a:r>
            <a:br>
              <a:rPr lang="en-GB" sz="3600" dirty="0"/>
            </a:br>
            <a:r>
              <a:rPr lang="en-GB" sz="3600" dirty="0"/>
              <a:t>Quality management system</a:t>
            </a:r>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2285999"/>
            <a:ext cx="9601200" cy="3718193"/>
          </a:xfrm>
        </p:spPr>
        <p:txBody>
          <a:bodyPr>
            <a:normAutofit/>
          </a:bodyPr>
          <a:lstStyle/>
          <a:p>
            <a:pPr marL="457200" indent="-457200">
              <a:buFont typeface="+mj-lt"/>
              <a:buAutoNum type="alphaLcPeriod" startAt="11"/>
            </a:pPr>
            <a:endParaRPr lang="en-GB" dirty="0"/>
          </a:p>
          <a:p>
            <a:pPr marL="457200" indent="-457200">
              <a:buFont typeface="+mj-lt"/>
              <a:buAutoNum type="arabicPeriod" startAt="2"/>
            </a:pPr>
            <a:r>
              <a:rPr lang="en-GB" dirty="0"/>
              <a:t>The implementation of aspects referred to in paragraph 1 shall be proportionate to the size of the provider’s organisation. </a:t>
            </a:r>
          </a:p>
          <a:p>
            <a:pPr marL="457200" indent="-457200">
              <a:buFont typeface="+mj-lt"/>
              <a:buAutoNum type="arabicPeriod" startAt="2"/>
            </a:pPr>
            <a:r>
              <a:rPr lang="en-GB" dirty="0"/>
              <a:t>For providers that are </a:t>
            </a:r>
            <a:r>
              <a:rPr lang="en-GB" dirty="0">
                <a:solidFill>
                  <a:srgbClr val="FF0000"/>
                </a:solidFill>
              </a:rPr>
              <a:t>credit institutions </a:t>
            </a:r>
            <a:r>
              <a:rPr lang="en-GB" dirty="0"/>
              <a:t>regulated by Directive 2013/36/ EU, the obligation to put a quality management system in place shall be deemed to be fulfilled by complying with the rules on internal governance arrangements, processes and mechanisms pursuant to Article 74 of that Directive. In that context, any harmonised standards referred to in Article 40 of this Regulation shall be taken into account. </a:t>
            </a:r>
          </a:p>
          <a:p>
            <a:endParaRPr lang="en-GB" dirty="0"/>
          </a:p>
          <a:p>
            <a:pPr marL="457200" indent="-457200">
              <a:buFont typeface="+mj-lt"/>
              <a:buAutoNum type="alphaLcPeriod" startAt="6"/>
            </a:pPr>
            <a:endParaRPr lang="en-GB" dirty="0"/>
          </a:p>
          <a:p>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10</a:t>
            </a:fld>
            <a:endParaRPr lang="en-US" dirty="0"/>
          </a:p>
        </p:txBody>
      </p:sp>
      <p:pic>
        <p:nvPicPr>
          <p:cNvPr id="7" name="Audio Recording 17 Jun 2021 at 11:02:47" descr="Audio Recording 17 Jun 2021 at 11:02:47">
            <a:hlinkClick r:id="" action="ppaction://media"/>
            <a:extLst>
              <a:ext uri="{FF2B5EF4-FFF2-40B4-BE49-F238E27FC236}">
                <a16:creationId xmlns:a16="http://schemas.microsoft.com/office/drawing/2014/main" id="{D0B957D6-A5AD-BE40-AEC0-5B8E943C572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671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2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3600" dirty="0"/>
              <a:t>Chapter 3</a:t>
            </a:r>
            <a:br>
              <a:rPr lang="en-GB" sz="3600" dirty="0"/>
            </a:br>
            <a:r>
              <a:rPr lang="en-GB" sz="3600" dirty="0"/>
              <a:t>Art. 19</a:t>
            </a:r>
            <a:br>
              <a:rPr lang="en-GB" sz="3600" dirty="0"/>
            </a:br>
            <a:r>
              <a:rPr lang="en-GB" sz="3600" dirty="0"/>
              <a:t>Conformity assessment</a:t>
            </a:r>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2285999"/>
            <a:ext cx="9601200" cy="3718193"/>
          </a:xfrm>
        </p:spPr>
        <p:txBody>
          <a:bodyPr>
            <a:normAutofit fontScale="92500"/>
          </a:bodyPr>
          <a:lstStyle/>
          <a:p>
            <a:pPr marL="457200" indent="-457200">
              <a:buFont typeface="+mj-lt"/>
              <a:buAutoNum type="alphaLcPeriod" startAt="11"/>
            </a:pPr>
            <a:endParaRPr lang="en-GB" dirty="0"/>
          </a:p>
          <a:p>
            <a:pPr marL="457200" indent="-457200">
              <a:buFont typeface="+mj-lt"/>
              <a:buAutoNum type="arabicPeriod"/>
            </a:pPr>
            <a:r>
              <a:rPr lang="en-GB" dirty="0"/>
              <a:t>Providers of high-risk AI systems shall ensure that their systems undergo the relevant conformity assessment procedure in accordance with Article 43, prior to their placing on the market or putting into service. </a:t>
            </a:r>
            <a:r>
              <a:rPr lang="en-GB" dirty="0">
                <a:solidFill>
                  <a:srgbClr val="FF0000"/>
                </a:solidFill>
              </a:rPr>
              <a:t>Where the compliance of the AI systems with the requirements set out in Chapter 2 of this Title has been demonstrated following that conformity assessment</a:t>
            </a:r>
            <a:r>
              <a:rPr lang="en-GB" dirty="0"/>
              <a:t>, the providers shall draw up an EU declaration of conformity in accordance with Article 48 and affix the CE marking of conformity in accordance with Article 49. </a:t>
            </a:r>
          </a:p>
          <a:p>
            <a:pPr marL="457200" indent="-457200">
              <a:buFont typeface="+mj-lt"/>
              <a:buAutoNum type="arabicPeriod"/>
            </a:pPr>
            <a:r>
              <a:rPr lang="en-GB" dirty="0"/>
              <a:t>For high-risk AI systems referred to in point 5(b) of Annex III that are placed on the market or put into service by providers that are </a:t>
            </a:r>
            <a:r>
              <a:rPr lang="en-GB" dirty="0">
                <a:solidFill>
                  <a:srgbClr val="FF0000"/>
                </a:solidFill>
              </a:rPr>
              <a:t>credit institutions </a:t>
            </a:r>
            <a:r>
              <a:rPr lang="en-GB" dirty="0"/>
              <a:t>regulated by Directive 2013/36/EU, the conformity assessment shall be carried out as part of the procedure referred to in Articles 97 to101 of that Directive. </a:t>
            </a:r>
          </a:p>
          <a:p>
            <a:pPr marL="457200" indent="-457200">
              <a:buFont typeface="+mj-lt"/>
              <a:buAutoNum type="arabicPeriod"/>
            </a:pPr>
            <a:endParaRPr lang="en-GB" dirty="0"/>
          </a:p>
          <a:p>
            <a:pPr marL="457200" indent="-457200">
              <a:buFont typeface="+mj-lt"/>
              <a:buAutoNum type="alphaLcPeriod" startAt="6"/>
            </a:pPr>
            <a:endParaRPr lang="en-GB" dirty="0"/>
          </a:p>
          <a:p>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11</a:t>
            </a:fld>
            <a:endParaRPr lang="en-US" dirty="0"/>
          </a:p>
        </p:txBody>
      </p:sp>
      <p:pic>
        <p:nvPicPr>
          <p:cNvPr id="7" name="Audio Recording 17 Jun 2021 at 11:05:05" descr="Audio Recording 17 Jun 2021 at 11:05:05">
            <a:hlinkClick r:id="" action="ppaction://media"/>
            <a:extLst>
              <a:ext uri="{FF2B5EF4-FFF2-40B4-BE49-F238E27FC236}">
                <a16:creationId xmlns:a16="http://schemas.microsoft.com/office/drawing/2014/main" id="{3730296E-2A7E-8B49-A39C-62647EDE1C7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51428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2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A statue of a person&#10;&#10;Description automatically generated">
            <a:extLst>
              <a:ext uri="{FF2B5EF4-FFF2-40B4-BE49-F238E27FC236}">
                <a16:creationId xmlns:a16="http://schemas.microsoft.com/office/drawing/2014/main" id="{75C2D434-B94D-3346-A261-F74083C62668}"/>
              </a:ext>
            </a:extLst>
          </p:cNvPr>
          <p:cNvPicPr>
            <a:picLocks noChangeAspect="1"/>
          </p:cNvPicPr>
          <p:nvPr/>
        </p:nvPicPr>
        <p:blipFill rotWithShape="1">
          <a:blip r:embed="rId4"/>
          <a:srcRect t="15706" r="1" b="2"/>
          <a:stretch/>
        </p:blipFill>
        <p:spPr>
          <a:xfrm>
            <a:off x="-1" y="10"/>
            <a:ext cx="12188652" cy="6857990"/>
          </a:xfrm>
          <a:prstGeom prst="rect">
            <a:avLst/>
          </a:prstGeom>
        </p:spPr>
      </p:pic>
      <p:sp>
        <p:nvSpPr>
          <p:cNvPr id="12" name="Rectangle 11">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ACDB6C8-A16B-E042-873F-71800D0927A2}"/>
              </a:ext>
            </a:extLst>
          </p:cNvPr>
          <p:cNvSpPr>
            <a:spLocks noGrp="1"/>
          </p:cNvSpPr>
          <p:nvPr>
            <p:ph idx="1"/>
          </p:nvPr>
        </p:nvSpPr>
        <p:spPr>
          <a:xfrm>
            <a:off x="1371600" y="2286000"/>
            <a:ext cx="9601200" cy="3581400"/>
          </a:xfrm>
        </p:spPr>
        <p:txBody>
          <a:bodyPr>
            <a:normAutofit/>
          </a:bodyPr>
          <a:lstStyle/>
          <a:p>
            <a:endParaRPr lang="en-GB" dirty="0"/>
          </a:p>
          <a:p>
            <a:endParaRPr lang="en-GB" dirty="0"/>
          </a:p>
          <a:p>
            <a:r>
              <a:rPr lang="en-GB" dirty="0" err="1"/>
              <a:t>HumanE</a:t>
            </a:r>
            <a:r>
              <a:rPr lang="en-GB" dirty="0"/>
              <a:t>-AI-NET</a:t>
            </a:r>
          </a:p>
          <a:p>
            <a:endParaRPr lang="en-GB" dirty="0"/>
          </a:p>
          <a:p>
            <a:pPr algn="r"/>
            <a:r>
              <a:rPr lang="en-GB" dirty="0"/>
              <a:t>AI Act: enables, prohibits, restricts</a:t>
            </a:r>
          </a:p>
          <a:p>
            <a:pPr lvl="1" algn="r"/>
            <a:r>
              <a:rPr lang="en-GB" dirty="0"/>
              <a:t>Reasonable?</a:t>
            </a:r>
          </a:p>
          <a:p>
            <a:pPr lvl="1" algn="r"/>
            <a:r>
              <a:rPr lang="en-GB" dirty="0"/>
              <a:t>Pertinent?</a:t>
            </a:r>
          </a:p>
          <a:p>
            <a:pPr lvl="1"/>
            <a:endParaRPr lang="en-GB" dirty="0"/>
          </a:p>
        </p:txBody>
      </p:sp>
      <p:sp>
        <p:nvSpPr>
          <p:cNvPr id="4" name="Date Placeholder 3">
            <a:extLst>
              <a:ext uri="{FF2B5EF4-FFF2-40B4-BE49-F238E27FC236}">
                <a16:creationId xmlns:a16="http://schemas.microsoft.com/office/drawing/2014/main" id="{DF8905F9-5D06-CF44-BD0A-9D47BD35A326}"/>
              </a:ext>
            </a:extLst>
          </p:cNvPr>
          <p:cNvSpPr>
            <a:spLocks noGrp="1"/>
          </p:cNvSpPr>
          <p:nvPr>
            <p:ph type="dt" sz="half" idx="10"/>
          </p:nvPr>
        </p:nvSpPr>
        <p:spPr>
          <a:xfrm>
            <a:off x="1390650" y="6453386"/>
            <a:ext cx="1204572" cy="404614"/>
          </a:xfrm>
        </p:spPr>
        <p:txBody>
          <a:bodyPr>
            <a:normAutofit/>
          </a:bodyPr>
          <a:lstStyle/>
          <a:p>
            <a:pPr>
              <a:spcAft>
                <a:spcPts val="600"/>
              </a:spcAft>
            </a:pPr>
            <a:r>
              <a:rPr lang="en-US"/>
              <a:t>June 2021</a:t>
            </a:r>
          </a:p>
        </p:txBody>
      </p:sp>
      <p:sp>
        <p:nvSpPr>
          <p:cNvPr id="5" name="Footer Placeholder 4">
            <a:extLst>
              <a:ext uri="{FF2B5EF4-FFF2-40B4-BE49-F238E27FC236}">
                <a16:creationId xmlns:a16="http://schemas.microsoft.com/office/drawing/2014/main" id="{ECFE89FA-F741-CF48-9110-2B0215397C89}"/>
              </a:ext>
            </a:extLst>
          </p:cNvPr>
          <p:cNvSpPr>
            <a:spLocks noGrp="1"/>
          </p:cNvSpPr>
          <p:nvPr>
            <p:ph type="ftr" sz="quarter" idx="11"/>
          </p:nvPr>
        </p:nvSpPr>
        <p:spPr>
          <a:xfrm>
            <a:off x="2893564" y="6453386"/>
            <a:ext cx="6280830" cy="404614"/>
          </a:xfrm>
        </p:spPr>
        <p:txBody>
          <a:bodyPr>
            <a:normAutofit/>
          </a:bodyPr>
          <a:lstStyle/>
          <a:p>
            <a:pPr>
              <a:spcAft>
                <a:spcPts val="600"/>
              </a:spcAft>
            </a:pPr>
            <a:r>
              <a:rPr lang="en-US"/>
              <a:t>HAI-NET Tutorial AI ACT Proposal</a:t>
            </a:r>
          </a:p>
        </p:txBody>
      </p:sp>
      <p:sp>
        <p:nvSpPr>
          <p:cNvPr id="6" name="Slide Number Placeholder 5">
            <a:extLst>
              <a:ext uri="{FF2B5EF4-FFF2-40B4-BE49-F238E27FC236}">
                <a16:creationId xmlns:a16="http://schemas.microsoft.com/office/drawing/2014/main" id="{AD0A3B25-0E3E-A349-B363-6C9902AE626A}"/>
              </a:ext>
            </a:extLst>
          </p:cNvPr>
          <p:cNvSpPr>
            <a:spLocks noGrp="1"/>
          </p:cNvSpPr>
          <p:nvPr>
            <p:ph type="sldNum" sz="quarter" idx="12"/>
          </p:nvPr>
        </p:nvSpPr>
        <p:spPr>
          <a:xfrm>
            <a:off x="9472736" y="6453386"/>
            <a:ext cx="1596292" cy="404614"/>
          </a:xfrm>
        </p:spPr>
        <p:txBody>
          <a:bodyPr>
            <a:normAutofit/>
          </a:bodyPr>
          <a:lstStyle/>
          <a:p>
            <a:pPr>
              <a:spcAft>
                <a:spcPts val="600"/>
              </a:spcAft>
            </a:pPr>
            <a:fld id="{69E57DC2-970A-4B3E-BB1C-7A09969E49DF}" type="slidenum">
              <a:rPr lang="en-US" smtClean="0"/>
              <a:pPr>
                <a:spcAft>
                  <a:spcPts val="600"/>
                </a:spcAft>
              </a:pPr>
              <a:t>12</a:t>
            </a:fld>
            <a:endParaRPr lang="en-US"/>
          </a:p>
        </p:txBody>
      </p:sp>
      <p:pic>
        <p:nvPicPr>
          <p:cNvPr id="8" name="Audio Recording 17 Jun 2021 at 11:07:44" descr="Audio Recording 17 Jun 2021 at 11:07:44">
            <a:hlinkClick r:id="" action="ppaction://media"/>
            <a:extLst>
              <a:ext uri="{FF2B5EF4-FFF2-40B4-BE49-F238E27FC236}">
                <a16:creationId xmlns:a16="http://schemas.microsoft.com/office/drawing/2014/main" id="{59726980-47BB-AC4D-ADEF-F9B6F24CE40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55407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1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D32B-DD31-6D4F-AECB-AE565AEF31E5}"/>
              </a:ext>
            </a:extLst>
          </p:cNvPr>
          <p:cNvSpPr>
            <a:spLocks noGrp="1"/>
          </p:cNvSpPr>
          <p:nvPr>
            <p:ph type="title"/>
          </p:nvPr>
        </p:nvSpPr>
        <p:spPr/>
        <p:txBody>
          <a:bodyPr/>
          <a:lstStyle/>
          <a:p>
            <a:r>
              <a:rPr lang="en-GB" dirty="0"/>
              <a:t>AIA</a:t>
            </a:r>
          </a:p>
        </p:txBody>
      </p:sp>
      <p:sp>
        <p:nvSpPr>
          <p:cNvPr id="3" name="Content Placeholder 2">
            <a:extLst>
              <a:ext uri="{FF2B5EF4-FFF2-40B4-BE49-F238E27FC236}">
                <a16:creationId xmlns:a16="http://schemas.microsoft.com/office/drawing/2014/main" id="{D7FBE1AA-137C-2F49-8DAB-385770EF6CF5}"/>
              </a:ext>
            </a:extLst>
          </p:cNvPr>
          <p:cNvSpPr>
            <a:spLocks noGrp="1"/>
          </p:cNvSpPr>
          <p:nvPr>
            <p:ph idx="1"/>
          </p:nvPr>
        </p:nvSpPr>
        <p:spPr>
          <a:xfrm>
            <a:off x="1371600" y="1619480"/>
            <a:ext cx="9601200" cy="4247920"/>
          </a:xfrm>
        </p:spPr>
        <p:txBody>
          <a:bodyPr>
            <a:normAutofit lnSpcReduction="10000"/>
          </a:bodyPr>
          <a:lstStyle/>
          <a:p>
            <a:r>
              <a:rPr lang="en-GB" dirty="0"/>
              <a:t>Title I: 	General Provisions</a:t>
            </a:r>
          </a:p>
          <a:p>
            <a:r>
              <a:rPr lang="en-GB" dirty="0"/>
              <a:t>Title II: 	Prohibited AI Practices</a:t>
            </a:r>
          </a:p>
          <a:p>
            <a:r>
              <a:rPr lang="en-GB" dirty="0"/>
              <a:t>Title III: 	</a:t>
            </a:r>
            <a:r>
              <a:rPr lang="en-GB" dirty="0">
                <a:solidFill>
                  <a:srgbClr val="FF0000"/>
                </a:solidFill>
              </a:rPr>
              <a:t>High-risk systems</a:t>
            </a:r>
          </a:p>
          <a:p>
            <a:r>
              <a:rPr lang="en-GB" dirty="0"/>
              <a:t>Title IV: 	Transparency obligations for certain systems</a:t>
            </a:r>
          </a:p>
          <a:p>
            <a:r>
              <a:rPr lang="en-GB" dirty="0"/>
              <a:t>Title V: 	Measures in support of innovation</a:t>
            </a:r>
          </a:p>
          <a:p>
            <a:r>
              <a:rPr lang="en-GB" dirty="0"/>
              <a:t>Title VI: 	Governance</a:t>
            </a:r>
          </a:p>
          <a:p>
            <a:r>
              <a:rPr lang="en-GB" dirty="0"/>
              <a:t>Title VII: 	EU database for stand-alone high-risk AI systems</a:t>
            </a:r>
          </a:p>
          <a:p>
            <a:r>
              <a:rPr lang="en-GB" dirty="0"/>
              <a:t>Title VIII: 	Post-market monitoring, information sharing, market surveillance</a:t>
            </a:r>
          </a:p>
          <a:p>
            <a:r>
              <a:rPr lang="en-GB" dirty="0"/>
              <a:t>Title IX: 	Codes of Conduct</a:t>
            </a:r>
          </a:p>
          <a:p>
            <a:r>
              <a:rPr lang="en-GB" dirty="0"/>
              <a:t>Title X: 	Confidentiality and penalties</a:t>
            </a:r>
          </a:p>
        </p:txBody>
      </p:sp>
      <p:sp>
        <p:nvSpPr>
          <p:cNvPr id="4" name="Date Placeholder 3">
            <a:extLst>
              <a:ext uri="{FF2B5EF4-FFF2-40B4-BE49-F238E27FC236}">
                <a16:creationId xmlns:a16="http://schemas.microsoft.com/office/drawing/2014/main" id="{86410597-E25C-C443-93DB-1A224D625EBC}"/>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CFA05394-C7E3-1743-A011-AD604BFAA737}"/>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15BA6343-7FA9-564F-92BD-B440AC51CBC9}"/>
              </a:ext>
            </a:extLst>
          </p:cNvPr>
          <p:cNvSpPr>
            <a:spLocks noGrp="1"/>
          </p:cNvSpPr>
          <p:nvPr>
            <p:ph type="sldNum" sz="quarter" idx="12"/>
          </p:nvPr>
        </p:nvSpPr>
        <p:spPr/>
        <p:txBody>
          <a:bodyPr/>
          <a:lstStyle/>
          <a:p>
            <a:fld id="{69E57DC2-970A-4B3E-BB1C-7A09969E49DF}" type="slidenum">
              <a:rPr lang="en-US" smtClean="0"/>
              <a:t>2</a:t>
            </a:fld>
            <a:endParaRPr lang="en-US" dirty="0"/>
          </a:p>
        </p:txBody>
      </p:sp>
      <p:pic>
        <p:nvPicPr>
          <p:cNvPr id="8" name="Audio Recording 17 Jun 2021 at 09:41:53" descr="Audio Recording 17 Jun 2021 at 09:41:53">
            <a:hlinkClick r:id="" action="ppaction://media"/>
            <a:extLst>
              <a:ext uri="{FF2B5EF4-FFF2-40B4-BE49-F238E27FC236}">
                <a16:creationId xmlns:a16="http://schemas.microsoft.com/office/drawing/2014/main" id="{C67584E7-E767-EE4D-BA61-DCC9BB7181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69889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8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a:xfrm>
            <a:off x="1371600" y="685800"/>
            <a:ext cx="10063908" cy="1485900"/>
          </a:xfrm>
        </p:spPr>
        <p:txBody>
          <a:bodyPr>
            <a:normAutofit fontScale="90000"/>
          </a:bodyPr>
          <a:lstStyle/>
          <a:p>
            <a:r>
              <a:rPr lang="en-GB" sz="4000" dirty="0"/>
              <a:t>Chapter 3</a:t>
            </a:r>
            <a:br>
              <a:rPr lang="en-GB" sz="4000" dirty="0"/>
            </a:br>
            <a:r>
              <a:rPr lang="en-GB" sz="3600" b="1" dirty="0"/>
              <a:t>OBLIGATIONS OF PROVIDERS AND USERS OF </a:t>
            </a:r>
            <a:br>
              <a:rPr lang="en-GB" sz="3600" b="1" dirty="0"/>
            </a:br>
            <a:r>
              <a:rPr lang="en-GB" sz="3600" b="1" dirty="0"/>
              <a:t>HIGH-RISK AI SYSTEMS AND </a:t>
            </a:r>
            <a:br>
              <a:rPr lang="en-GB" sz="3600" b="1" dirty="0"/>
            </a:br>
            <a:r>
              <a:rPr lang="en-GB" sz="3600" b="1" dirty="0"/>
              <a:t>OTHER PARTIES </a:t>
            </a:r>
            <a:br>
              <a:rPr lang="en-GB" sz="4000" dirty="0"/>
            </a:br>
            <a:br>
              <a:rPr lang="en-GB" sz="3600" dirty="0"/>
            </a:br>
            <a:endParaRPr lang="en-GB"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969484" y="2286000"/>
            <a:ext cx="10466024" cy="3581400"/>
          </a:xfrm>
        </p:spPr>
        <p:txBody>
          <a:bodyPr/>
          <a:lstStyle/>
          <a:p>
            <a:endParaRPr lang="en-GB" dirty="0"/>
          </a:p>
          <a:p>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3</a:t>
            </a:fld>
            <a:endParaRPr lang="en-US" dirty="0"/>
          </a:p>
        </p:txBody>
      </p:sp>
      <p:pic>
        <p:nvPicPr>
          <p:cNvPr id="8" name="Audio Recording 17 Jun 2021 at 10:47:00" descr="Audio Recording 17 Jun 2021 at 10:47:00">
            <a:hlinkClick r:id="" action="ppaction://media"/>
            <a:extLst>
              <a:ext uri="{FF2B5EF4-FFF2-40B4-BE49-F238E27FC236}">
                <a16:creationId xmlns:a16="http://schemas.microsoft.com/office/drawing/2014/main" id="{82AC832C-A8C5-A347-ABAB-C5F54A52905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62883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68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3600" dirty="0"/>
              <a:t>Chapter 3</a:t>
            </a:r>
            <a:br>
              <a:rPr lang="en-GB" sz="3600" dirty="0"/>
            </a:br>
            <a:r>
              <a:rPr lang="en-GB" sz="3600" dirty="0"/>
              <a:t>Art. 16</a:t>
            </a:r>
            <a:br>
              <a:rPr lang="en-GB" sz="3600" dirty="0"/>
            </a:br>
            <a:r>
              <a:rPr lang="en-GB" sz="3600" dirty="0"/>
              <a:t>Obligations for providers </a:t>
            </a:r>
            <a:br>
              <a:rPr lang="en-GB" sz="3600" dirty="0"/>
            </a:br>
            <a:endParaRPr lang="en-GB" sz="3600"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p:txBody>
          <a:bodyPr>
            <a:normAutofit lnSpcReduction="10000"/>
          </a:bodyPr>
          <a:lstStyle/>
          <a:p>
            <a:pPr marL="0" indent="0">
              <a:buNone/>
            </a:pPr>
            <a:r>
              <a:rPr lang="en-GB" dirty="0"/>
              <a:t>Providers of high-risk AI systems shall: </a:t>
            </a:r>
          </a:p>
          <a:p>
            <a:pPr marL="457200" indent="-457200">
              <a:buFont typeface="+mj-lt"/>
              <a:buAutoNum type="alphaLcPeriod"/>
            </a:pPr>
            <a:r>
              <a:rPr lang="en-GB" dirty="0"/>
              <a:t>ensure that their high-risk AI systems are </a:t>
            </a:r>
            <a:r>
              <a:rPr lang="en-GB" dirty="0">
                <a:solidFill>
                  <a:srgbClr val="FF0000"/>
                </a:solidFill>
              </a:rPr>
              <a:t>compliant with the requirements set out in Chapter 2</a:t>
            </a:r>
            <a:r>
              <a:rPr lang="en-GB" dirty="0"/>
              <a:t> of this Title; </a:t>
            </a:r>
          </a:p>
          <a:p>
            <a:pPr marL="457200" indent="-457200">
              <a:buFont typeface="+mj-lt"/>
              <a:buAutoNum type="alphaLcPeriod"/>
            </a:pPr>
            <a:r>
              <a:rPr lang="en-GB" dirty="0"/>
              <a:t>have a </a:t>
            </a:r>
            <a:r>
              <a:rPr lang="en-GB" dirty="0">
                <a:solidFill>
                  <a:srgbClr val="FF0000"/>
                </a:solidFill>
              </a:rPr>
              <a:t>quality management system in place which complies with Article 17</a:t>
            </a:r>
            <a:r>
              <a:rPr lang="en-GB" dirty="0"/>
              <a:t>; </a:t>
            </a:r>
          </a:p>
          <a:p>
            <a:pPr marL="457200" indent="-457200">
              <a:buFont typeface="+mj-lt"/>
              <a:buAutoNum type="alphaLcPeriod"/>
            </a:pPr>
            <a:r>
              <a:rPr lang="en-GB" dirty="0"/>
              <a:t>draw-up the </a:t>
            </a:r>
            <a:r>
              <a:rPr lang="en-GB" dirty="0">
                <a:solidFill>
                  <a:srgbClr val="FF0000"/>
                </a:solidFill>
              </a:rPr>
              <a:t>technical documentation </a:t>
            </a:r>
            <a:r>
              <a:rPr lang="en-GB" dirty="0"/>
              <a:t>of the high-risk AI system; </a:t>
            </a:r>
          </a:p>
          <a:p>
            <a:pPr marL="457200" indent="-457200">
              <a:buFont typeface="+mj-lt"/>
              <a:buAutoNum type="alphaLcPeriod"/>
            </a:pPr>
            <a:r>
              <a:rPr lang="en-GB" dirty="0"/>
              <a:t>when under their control, </a:t>
            </a:r>
            <a:r>
              <a:rPr lang="en-GB" dirty="0">
                <a:solidFill>
                  <a:srgbClr val="FF0000"/>
                </a:solidFill>
              </a:rPr>
              <a:t>keep the logs automatically generated by their high-risk AI systems</a:t>
            </a:r>
            <a:r>
              <a:rPr lang="en-GB" dirty="0"/>
              <a:t>; </a:t>
            </a:r>
          </a:p>
          <a:p>
            <a:pPr marL="457200" indent="-457200">
              <a:buFont typeface="+mj-lt"/>
              <a:buAutoNum type="alphaLcPeriod"/>
            </a:pPr>
            <a:r>
              <a:rPr lang="en-GB" dirty="0"/>
              <a:t>ensure that the high-risk AI system undergoes </a:t>
            </a:r>
            <a:r>
              <a:rPr lang="en-GB" dirty="0">
                <a:solidFill>
                  <a:srgbClr val="FF0000"/>
                </a:solidFill>
              </a:rPr>
              <a:t>the relevant conformity assessment procedure, prior to its placing on the market or putting into service</a:t>
            </a:r>
            <a:r>
              <a:rPr lang="en-GB" dirty="0"/>
              <a:t>; </a:t>
            </a:r>
          </a:p>
          <a:p>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4</a:t>
            </a:fld>
            <a:endParaRPr lang="en-US" dirty="0"/>
          </a:p>
        </p:txBody>
      </p:sp>
      <p:pic>
        <p:nvPicPr>
          <p:cNvPr id="7" name="Audio Recording 17 Jun 2021 at 10:48:55" descr="Audio Recording 17 Jun 2021 at 10:48:55">
            <a:hlinkClick r:id="" action="ppaction://media"/>
            <a:extLst>
              <a:ext uri="{FF2B5EF4-FFF2-40B4-BE49-F238E27FC236}">
                <a16:creationId xmlns:a16="http://schemas.microsoft.com/office/drawing/2014/main" id="{59868D81-D289-364B-B449-C5034010EE6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05310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0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3600" dirty="0"/>
              <a:t>Chapter 3</a:t>
            </a:r>
            <a:br>
              <a:rPr lang="en-GB" sz="3600" dirty="0"/>
            </a:br>
            <a:r>
              <a:rPr lang="en-GB" sz="3600" dirty="0"/>
              <a:t>Art. 16</a:t>
            </a:r>
            <a:br>
              <a:rPr lang="en-GB" sz="3600" dirty="0"/>
            </a:br>
            <a:r>
              <a:rPr lang="en-GB" sz="3600" dirty="0"/>
              <a:t>Obligations for providers </a:t>
            </a:r>
            <a:br>
              <a:rPr lang="en-GB" sz="3600" dirty="0"/>
            </a:br>
            <a:endParaRPr lang="en-GB" sz="3600"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2285999"/>
            <a:ext cx="9601200" cy="3718193"/>
          </a:xfrm>
        </p:spPr>
        <p:txBody>
          <a:bodyPr>
            <a:normAutofit fontScale="92500" lnSpcReduction="10000"/>
          </a:bodyPr>
          <a:lstStyle/>
          <a:p>
            <a:pPr marL="0" indent="0">
              <a:buNone/>
            </a:pPr>
            <a:r>
              <a:rPr lang="en-GB" dirty="0"/>
              <a:t>Providers of high-risk AI systems shall: </a:t>
            </a:r>
          </a:p>
          <a:p>
            <a:pPr marL="457200" indent="-457200">
              <a:buFont typeface="+mj-lt"/>
              <a:buAutoNum type="alphaLcPeriod" startAt="6"/>
            </a:pPr>
            <a:r>
              <a:rPr lang="en-GB" dirty="0">
                <a:solidFill>
                  <a:srgbClr val="FF0000"/>
                </a:solidFill>
              </a:rPr>
              <a:t>comply with the registration obligations referred to in Article 51</a:t>
            </a:r>
            <a:r>
              <a:rPr lang="en-GB" dirty="0"/>
              <a:t>; </a:t>
            </a:r>
          </a:p>
          <a:p>
            <a:pPr marL="457200" indent="-457200">
              <a:buFont typeface="+mj-lt"/>
              <a:buAutoNum type="alphaLcPeriod" startAt="6"/>
            </a:pPr>
            <a:r>
              <a:rPr lang="en-GB" dirty="0"/>
              <a:t>take the necessary </a:t>
            </a:r>
            <a:r>
              <a:rPr lang="en-GB" dirty="0">
                <a:solidFill>
                  <a:srgbClr val="FF0000"/>
                </a:solidFill>
              </a:rPr>
              <a:t>corrective actions, if the high-risk AI system is not in conformity with the requirements set out in Chapter 2 </a:t>
            </a:r>
            <a:r>
              <a:rPr lang="en-GB" dirty="0"/>
              <a:t>of this Title; </a:t>
            </a:r>
          </a:p>
          <a:p>
            <a:pPr marL="457200" indent="-457200">
              <a:buFont typeface="+mj-lt"/>
              <a:buAutoNum type="alphaLcPeriod" startAt="6"/>
            </a:pPr>
            <a:r>
              <a:rPr lang="en-GB" dirty="0">
                <a:solidFill>
                  <a:srgbClr val="FF0000"/>
                </a:solidFill>
              </a:rPr>
              <a:t>inform the national competent authorities </a:t>
            </a:r>
            <a:r>
              <a:rPr lang="en-GB" dirty="0"/>
              <a:t>of the Member States in which they made the AI system available or put it into service </a:t>
            </a:r>
            <a:r>
              <a:rPr lang="en-GB" dirty="0">
                <a:solidFill>
                  <a:srgbClr val="FF0000"/>
                </a:solidFill>
              </a:rPr>
              <a:t>and, where applicable, the notified body </a:t>
            </a:r>
            <a:r>
              <a:rPr lang="en-GB" dirty="0"/>
              <a:t>of the </a:t>
            </a:r>
            <a:r>
              <a:rPr lang="en-GB" dirty="0">
                <a:solidFill>
                  <a:srgbClr val="FF0000"/>
                </a:solidFill>
              </a:rPr>
              <a:t>non-compliance and of any corrective actions taken</a:t>
            </a:r>
            <a:r>
              <a:rPr lang="en-GB" dirty="0"/>
              <a:t>; </a:t>
            </a:r>
          </a:p>
          <a:p>
            <a:pPr marL="457200" indent="-457200">
              <a:buFont typeface="+mj-lt"/>
              <a:buAutoNum type="alphaLcPeriod" startAt="6"/>
            </a:pPr>
            <a:r>
              <a:rPr lang="en-GB" dirty="0"/>
              <a:t>to </a:t>
            </a:r>
            <a:r>
              <a:rPr lang="en-GB" dirty="0">
                <a:solidFill>
                  <a:srgbClr val="FF0000"/>
                </a:solidFill>
              </a:rPr>
              <a:t>affix the CE marking to their high-risk AI systems </a:t>
            </a:r>
            <a:r>
              <a:rPr lang="en-GB" dirty="0"/>
              <a:t>to indicate the conformity with this Regulation in accordance with Article 49; </a:t>
            </a:r>
          </a:p>
          <a:p>
            <a:pPr marL="457200" indent="-457200">
              <a:buFont typeface="+mj-lt"/>
              <a:buAutoNum type="alphaLcPeriod" startAt="6"/>
            </a:pPr>
            <a:r>
              <a:rPr lang="en-GB" dirty="0"/>
              <a:t>upon request of a national competent authority, </a:t>
            </a:r>
            <a:r>
              <a:rPr lang="en-GB" dirty="0">
                <a:solidFill>
                  <a:srgbClr val="FF0000"/>
                </a:solidFill>
              </a:rPr>
              <a:t>demonstrate the conformity of the high-risk AI system with the requirements set out in Chapter 2 </a:t>
            </a:r>
            <a:r>
              <a:rPr lang="en-GB" dirty="0"/>
              <a:t>of this Title. </a:t>
            </a:r>
          </a:p>
          <a:p>
            <a:pPr marL="457200" indent="-457200">
              <a:buFont typeface="+mj-lt"/>
              <a:buAutoNum type="alphaLcPeriod" startAt="6"/>
            </a:pPr>
            <a:endParaRPr lang="en-GB" dirty="0"/>
          </a:p>
          <a:p>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5</a:t>
            </a:fld>
            <a:endParaRPr lang="en-US" dirty="0"/>
          </a:p>
        </p:txBody>
      </p:sp>
      <p:pic>
        <p:nvPicPr>
          <p:cNvPr id="7" name="Audio Recording 17 Jun 2021 at 10:50:42" descr="Audio Recording 17 Jun 2021 at 10:50:42">
            <a:hlinkClick r:id="" action="ppaction://media"/>
            <a:extLst>
              <a:ext uri="{FF2B5EF4-FFF2-40B4-BE49-F238E27FC236}">
                <a16:creationId xmlns:a16="http://schemas.microsoft.com/office/drawing/2014/main" id="{C9B13977-EE46-B74C-B539-C0A4D575C8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78413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4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3600" dirty="0"/>
              <a:t>Chapter 3</a:t>
            </a:r>
            <a:br>
              <a:rPr lang="en-GB" sz="3600" dirty="0"/>
            </a:br>
            <a:r>
              <a:rPr lang="en-GB" sz="3600" dirty="0"/>
              <a:t>Art. 17</a:t>
            </a:r>
            <a:br>
              <a:rPr lang="en-GB" sz="3600" dirty="0"/>
            </a:br>
            <a:r>
              <a:rPr lang="en-GB" sz="3600" dirty="0"/>
              <a:t>Quality management system</a:t>
            </a:r>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2285999"/>
            <a:ext cx="9601200" cy="3718193"/>
          </a:xfrm>
        </p:spPr>
        <p:txBody>
          <a:bodyPr>
            <a:normAutofit fontScale="92500"/>
          </a:bodyPr>
          <a:lstStyle/>
          <a:p>
            <a:pPr marL="457200" indent="-457200">
              <a:buFont typeface="+mj-lt"/>
              <a:buAutoNum type="arabicPeriod"/>
            </a:pPr>
            <a:r>
              <a:rPr lang="en-GB" dirty="0"/>
              <a:t>Providers of high-risk AI systems shall put </a:t>
            </a:r>
            <a:r>
              <a:rPr lang="en-GB" dirty="0">
                <a:solidFill>
                  <a:srgbClr val="FF0000"/>
                </a:solidFill>
              </a:rPr>
              <a:t>a quality management system </a:t>
            </a:r>
            <a:r>
              <a:rPr lang="en-GB" dirty="0"/>
              <a:t>in place </a:t>
            </a:r>
            <a:r>
              <a:rPr lang="en-GB" dirty="0">
                <a:solidFill>
                  <a:srgbClr val="FF0000"/>
                </a:solidFill>
              </a:rPr>
              <a:t>that ensures compliance with this Regulation</a:t>
            </a:r>
            <a:r>
              <a:rPr lang="en-GB" dirty="0"/>
              <a:t>. That system shall be documented in a systematic and orderly manner in the form of written policies, procedures and instructions, and shall include at least the following aspects: </a:t>
            </a:r>
          </a:p>
          <a:p>
            <a:pPr marL="457200" indent="-457200">
              <a:buFont typeface="+mj-lt"/>
              <a:buAutoNum type="alphaLcPeriod"/>
            </a:pPr>
            <a:r>
              <a:rPr lang="en-GB" dirty="0">
                <a:solidFill>
                  <a:srgbClr val="FF0000"/>
                </a:solidFill>
              </a:rPr>
              <a:t>a strategy for regulatory compliance</a:t>
            </a:r>
            <a:r>
              <a:rPr lang="en-GB" dirty="0"/>
              <a:t>, including compliance with conformity assessment procedures and procedures for the management of modifications to the high-risk AI system; </a:t>
            </a:r>
          </a:p>
          <a:p>
            <a:pPr marL="457200" indent="-457200">
              <a:buFont typeface="+mj-lt"/>
              <a:buAutoNum type="alphaLcPeriod"/>
            </a:pPr>
            <a:r>
              <a:rPr lang="en-GB" dirty="0">
                <a:solidFill>
                  <a:srgbClr val="FF0000"/>
                </a:solidFill>
              </a:rPr>
              <a:t>techniques, procedures and systematic actions to be used for the design, design control and design verification</a:t>
            </a:r>
            <a:r>
              <a:rPr lang="en-GB" dirty="0"/>
              <a:t> of the high-risk AI system; </a:t>
            </a:r>
          </a:p>
          <a:p>
            <a:pPr marL="457200" indent="-457200">
              <a:buFont typeface="+mj-lt"/>
              <a:buAutoNum type="alphaLcPeriod"/>
            </a:pPr>
            <a:r>
              <a:rPr lang="en-GB" dirty="0">
                <a:solidFill>
                  <a:srgbClr val="FF0000"/>
                </a:solidFill>
              </a:rPr>
              <a:t>techniques, procedures and systematic actions to be used for the development, quality control and quality assurance </a:t>
            </a:r>
            <a:r>
              <a:rPr lang="en-GB" dirty="0"/>
              <a:t>of the high-risk AI system; </a:t>
            </a:r>
          </a:p>
          <a:p>
            <a:pPr marL="457200" indent="-457200">
              <a:buFont typeface="+mj-lt"/>
              <a:buAutoNum type="alphaLcPeriod" startAt="6"/>
            </a:pPr>
            <a:endParaRPr lang="en-GB" dirty="0"/>
          </a:p>
          <a:p>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6</a:t>
            </a:fld>
            <a:endParaRPr lang="en-US" dirty="0"/>
          </a:p>
        </p:txBody>
      </p:sp>
      <p:pic>
        <p:nvPicPr>
          <p:cNvPr id="7" name="Audio Recording 17 Jun 2021 at 10:52:04" descr="Audio Recording 17 Jun 2021 at 10:52:04">
            <a:hlinkClick r:id="" action="ppaction://media"/>
            <a:extLst>
              <a:ext uri="{FF2B5EF4-FFF2-40B4-BE49-F238E27FC236}">
                <a16:creationId xmlns:a16="http://schemas.microsoft.com/office/drawing/2014/main" id="{19C0CCDB-2337-7C43-9D1D-E7433B5F38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2813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92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3600" dirty="0"/>
              <a:t>Chapter 3</a:t>
            </a:r>
            <a:br>
              <a:rPr lang="en-GB" sz="3600" dirty="0"/>
            </a:br>
            <a:r>
              <a:rPr lang="en-GB" sz="3600" dirty="0"/>
              <a:t>Art. 17</a:t>
            </a:r>
            <a:br>
              <a:rPr lang="en-GB" sz="3600" dirty="0"/>
            </a:br>
            <a:r>
              <a:rPr lang="en-GB" sz="3600" dirty="0"/>
              <a:t>Quality management system</a:t>
            </a:r>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2285999"/>
            <a:ext cx="9601200" cy="3718193"/>
          </a:xfrm>
        </p:spPr>
        <p:txBody>
          <a:bodyPr>
            <a:normAutofit lnSpcReduction="10000"/>
          </a:bodyPr>
          <a:lstStyle/>
          <a:p>
            <a:pPr marL="457200" indent="-457200">
              <a:buFont typeface="+mj-lt"/>
              <a:buAutoNum type="alphaLcPeriod" startAt="4"/>
            </a:pPr>
            <a:r>
              <a:rPr lang="en-GB" dirty="0">
                <a:solidFill>
                  <a:srgbClr val="FF0000"/>
                </a:solidFill>
              </a:rPr>
              <a:t>examination, test and validation procedures </a:t>
            </a:r>
            <a:r>
              <a:rPr lang="en-GB" dirty="0"/>
              <a:t>to be carried out before, during and after the development of the high-risk AI system, and the frequency with which they have to be carried out; </a:t>
            </a:r>
          </a:p>
          <a:p>
            <a:pPr marL="457200" indent="-457200">
              <a:buFont typeface="+mj-lt"/>
              <a:buAutoNum type="alphaLcPeriod" startAt="4"/>
            </a:pPr>
            <a:r>
              <a:rPr lang="en-GB" dirty="0">
                <a:solidFill>
                  <a:srgbClr val="FF0000"/>
                </a:solidFill>
              </a:rPr>
              <a:t>technical specifications, including standards, </a:t>
            </a:r>
            <a:r>
              <a:rPr lang="en-GB" dirty="0"/>
              <a:t>to be applied and, where the relevant </a:t>
            </a:r>
            <a:r>
              <a:rPr lang="en-GB" dirty="0">
                <a:solidFill>
                  <a:srgbClr val="FF0000"/>
                </a:solidFill>
              </a:rPr>
              <a:t>harmonised standards </a:t>
            </a:r>
            <a:r>
              <a:rPr lang="en-GB" dirty="0"/>
              <a:t>are not applied in full, the means to be used to ensure that the high-risk AI system complies with the requirements set out in Chapter 2 of this Title; </a:t>
            </a:r>
          </a:p>
          <a:p>
            <a:pPr marL="457200" indent="-457200">
              <a:buFont typeface="+mj-lt"/>
              <a:buAutoNum type="alphaLcPeriod" startAt="4"/>
            </a:pPr>
            <a:r>
              <a:rPr lang="en-GB" dirty="0">
                <a:solidFill>
                  <a:srgbClr val="FF0000"/>
                </a:solidFill>
              </a:rPr>
              <a:t>systems and procedures for data management</a:t>
            </a:r>
            <a:r>
              <a:rPr lang="en-GB" dirty="0"/>
              <a:t>, including data collection, data analysis, data labelling, data storage, data filtration, data mining, data aggregation, data retention and any other operation regarding the data that is performed before and for the purposes of the placing on the market or putting into service of high-risk AI systems; </a:t>
            </a:r>
          </a:p>
          <a:p>
            <a:pPr marL="457200" indent="-457200">
              <a:buFont typeface="+mj-lt"/>
              <a:buAutoNum type="alphaLcPeriod" startAt="6"/>
            </a:pPr>
            <a:endParaRPr lang="en-GB" dirty="0"/>
          </a:p>
          <a:p>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7</a:t>
            </a:fld>
            <a:endParaRPr lang="en-US" dirty="0"/>
          </a:p>
        </p:txBody>
      </p:sp>
      <p:pic>
        <p:nvPicPr>
          <p:cNvPr id="7" name="Audio Recording 17 Jun 2021 at 10:55:35" descr="Audio Recording 17 Jun 2021 at 10:55:35">
            <a:hlinkClick r:id="" action="ppaction://media"/>
            <a:extLst>
              <a:ext uri="{FF2B5EF4-FFF2-40B4-BE49-F238E27FC236}">
                <a16:creationId xmlns:a16="http://schemas.microsoft.com/office/drawing/2014/main" id="{F7A98D25-C166-5547-91E6-AC707A9A54E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70151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4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3600" dirty="0"/>
              <a:t>Chapter 3</a:t>
            </a:r>
            <a:br>
              <a:rPr lang="en-GB" sz="3600" dirty="0"/>
            </a:br>
            <a:r>
              <a:rPr lang="en-GB" sz="3600" dirty="0"/>
              <a:t>Art. 17</a:t>
            </a:r>
            <a:br>
              <a:rPr lang="en-GB" sz="3600" dirty="0"/>
            </a:br>
            <a:r>
              <a:rPr lang="en-GB" sz="3600" dirty="0"/>
              <a:t>Quality management system</a:t>
            </a:r>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2285999"/>
            <a:ext cx="9601200" cy="3718193"/>
          </a:xfrm>
        </p:spPr>
        <p:txBody>
          <a:bodyPr>
            <a:normAutofit/>
          </a:bodyPr>
          <a:lstStyle/>
          <a:p>
            <a:pPr marL="457200" indent="-457200">
              <a:buFont typeface="+mj-lt"/>
              <a:buAutoNum type="alphaLcPeriod" startAt="7"/>
            </a:pPr>
            <a:r>
              <a:rPr lang="en-GB" dirty="0"/>
              <a:t>the </a:t>
            </a:r>
            <a:r>
              <a:rPr lang="en-GB" dirty="0">
                <a:solidFill>
                  <a:srgbClr val="FF0000"/>
                </a:solidFill>
              </a:rPr>
              <a:t>risk management system </a:t>
            </a:r>
            <a:r>
              <a:rPr lang="en-GB" dirty="0"/>
              <a:t>referred to in Article 9; </a:t>
            </a:r>
          </a:p>
          <a:p>
            <a:pPr marL="457200" indent="-457200">
              <a:buFont typeface="+mj-lt"/>
              <a:buAutoNum type="alphaLcPeriod" startAt="7"/>
            </a:pPr>
            <a:r>
              <a:rPr lang="en-GB" dirty="0"/>
              <a:t>the setting-up, implementation and maintenance of a </a:t>
            </a:r>
            <a:r>
              <a:rPr lang="en-GB" dirty="0">
                <a:solidFill>
                  <a:srgbClr val="FF0000"/>
                </a:solidFill>
              </a:rPr>
              <a:t>post-market monitoring system</a:t>
            </a:r>
            <a:r>
              <a:rPr lang="en-GB" dirty="0"/>
              <a:t>, in accordance with Article 61; </a:t>
            </a:r>
          </a:p>
          <a:p>
            <a:pPr marL="457200" indent="-457200">
              <a:buFont typeface="+mj-lt"/>
              <a:buAutoNum type="alphaLcPeriod" startAt="7"/>
            </a:pPr>
            <a:r>
              <a:rPr lang="en-GB" dirty="0"/>
              <a:t>procedures related to the </a:t>
            </a:r>
            <a:r>
              <a:rPr lang="en-GB" dirty="0">
                <a:solidFill>
                  <a:srgbClr val="FF0000"/>
                </a:solidFill>
              </a:rPr>
              <a:t>reporting of serious incidents and of malfunctioning </a:t>
            </a:r>
            <a:r>
              <a:rPr lang="en-GB" dirty="0"/>
              <a:t>in accordance with Article 62; </a:t>
            </a:r>
          </a:p>
          <a:p>
            <a:pPr marL="457200" indent="-457200">
              <a:buFont typeface="+mj-lt"/>
              <a:buAutoNum type="alphaLcPeriod" startAt="7"/>
            </a:pPr>
            <a:r>
              <a:rPr lang="en-GB" dirty="0">
                <a:solidFill>
                  <a:srgbClr val="FF0000"/>
                </a:solidFill>
              </a:rPr>
              <a:t>the handling of communication with national competent authorities, competent authorities</a:t>
            </a:r>
            <a:r>
              <a:rPr lang="en-GB" dirty="0"/>
              <a:t>, including sectoral ones, providing or supporting the access to data, notified bodies, other operators, customers or other interested parties; </a:t>
            </a:r>
          </a:p>
          <a:p>
            <a:pPr marL="457200" indent="-457200">
              <a:buFont typeface="+mj-lt"/>
              <a:buAutoNum type="alphaLcPeriod" startAt="6"/>
            </a:pPr>
            <a:endParaRPr lang="en-GB" dirty="0"/>
          </a:p>
          <a:p>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8</a:t>
            </a:fld>
            <a:endParaRPr lang="en-US" dirty="0"/>
          </a:p>
        </p:txBody>
      </p:sp>
      <p:pic>
        <p:nvPicPr>
          <p:cNvPr id="7" name="Audio Recording 17 Jun 2021 at 10:58:34" descr="Audio Recording 17 Jun 2021 at 10:58:34">
            <a:hlinkClick r:id="" action="ppaction://media"/>
            <a:extLst>
              <a:ext uri="{FF2B5EF4-FFF2-40B4-BE49-F238E27FC236}">
                <a16:creationId xmlns:a16="http://schemas.microsoft.com/office/drawing/2014/main" id="{1328E983-6DE7-5249-B683-54F61B3FAE9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99615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2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3600" dirty="0"/>
              <a:t>Chapter 3</a:t>
            </a:r>
            <a:br>
              <a:rPr lang="en-GB" sz="3600" dirty="0"/>
            </a:br>
            <a:r>
              <a:rPr lang="en-GB" sz="3600" dirty="0"/>
              <a:t>Art. 17</a:t>
            </a:r>
            <a:br>
              <a:rPr lang="en-GB" sz="3600" dirty="0"/>
            </a:br>
            <a:r>
              <a:rPr lang="en-GB" sz="3600" dirty="0"/>
              <a:t>Quality management system</a:t>
            </a:r>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2285999"/>
            <a:ext cx="9601200" cy="3718193"/>
          </a:xfrm>
        </p:spPr>
        <p:txBody>
          <a:bodyPr>
            <a:normAutofit/>
          </a:bodyPr>
          <a:lstStyle/>
          <a:p>
            <a:pPr marL="457200" indent="-457200">
              <a:buFont typeface="+mj-lt"/>
              <a:buAutoNum type="alphaLcPeriod" startAt="11"/>
            </a:pPr>
            <a:endParaRPr lang="en-GB" dirty="0"/>
          </a:p>
          <a:p>
            <a:pPr marL="457200" indent="-457200">
              <a:buFont typeface="+mj-lt"/>
              <a:buAutoNum type="alphaLcPeriod" startAt="11"/>
            </a:pPr>
            <a:r>
              <a:rPr lang="en-GB" dirty="0">
                <a:solidFill>
                  <a:srgbClr val="FF0000"/>
                </a:solidFill>
              </a:rPr>
              <a:t>systems and procedures for record keeping </a:t>
            </a:r>
            <a:r>
              <a:rPr lang="en-GB" dirty="0"/>
              <a:t>of all relevant documentation and information; </a:t>
            </a:r>
          </a:p>
          <a:p>
            <a:pPr marL="457200" indent="-457200">
              <a:buFont typeface="+mj-lt"/>
              <a:buAutoNum type="alphaLcPeriod" startAt="11"/>
            </a:pPr>
            <a:r>
              <a:rPr lang="en-GB" dirty="0">
                <a:solidFill>
                  <a:srgbClr val="FF0000"/>
                </a:solidFill>
              </a:rPr>
              <a:t>resource management</a:t>
            </a:r>
            <a:r>
              <a:rPr lang="en-GB" dirty="0"/>
              <a:t>, including security of supply related measures; </a:t>
            </a:r>
          </a:p>
          <a:p>
            <a:pPr marL="457200" indent="-457200">
              <a:buFont typeface="+mj-lt"/>
              <a:buAutoNum type="alphaLcPeriod" startAt="11"/>
            </a:pPr>
            <a:r>
              <a:rPr lang="en-GB" dirty="0">
                <a:solidFill>
                  <a:srgbClr val="FF0000"/>
                </a:solidFill>
              </a:rPr>
              <a:t>an accountability framework </a:t>
            </a:r>
            <a:r>
              <a:rPr lang="en-GB" dirty="0"/>
              <a:t>setting out the responsibilities of the management and other staff with regard to all aspects listed in this paragraph. </a:t>
            </a:r>
          </a:p>
          <a:p>
            <a:endParaRPr lang="en-GB" dirty="0"/>
          </a:p>
          <a:p>
            <a:pPr marL="457200" indent="-457200">
              <a:buFont typeface="+mj-lt"/>
              <a:buAutoNum type="alphaLcPeriod" startAt="6"/>
            </a:pPr>
            <a:endParaRPr lang="en-GB" dirty="0"/>
          </a:p>
          <a:p>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9</a:t>
            </a:fld>
            <a:endParaRPr lang="en-US" dirty="0"/>
          </a:p>
        </p:txBody>
      </p:sp>
      <p:pic>
        <p:nvPicPr>
          <p:cNvPr id="7" name="Audio Recording 17 Jun 2021 at 10:59:43" descr="Audio Recording 17 Jun 2021 at 10:59:43">
            <a:hlinkClick r:id="" action="ppaction://media"/>
            <a:extLst>
              <a:ext uri="{FF2B5EF4-FFF2-40B4-BE49-F238E27FC236}">
                <a16:creationId xmlns:a16="http://schemas.microsoft.com/office/drawing/2014/main" id="{72CA1229-D2BB-5C4A-8E16-C88F2C4DC79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08510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7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Bijsnijden">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93BF942E50F049A9EF0013C56E0E0F" ma:contentTypeVersion="7" ma:contentTypeDescription="Create a new document." ma:contentTypeScope="" ma:versionID="d17cd62f77dc1e5e993a2acec688089d">
  <xsd:schema xmlns:xsd="http://www.w3.org/2001/XMLSchema" xmlns:xs="http://www.w3.org/2001/XMLSchema" xmlns:p="http://schemas.microsoft.com/office/2006/metadata/properties" xmlns:ns2="69d91f16-7083-4465-96b7-cfa596842426" xmlns:ns3="8906126e-c50c-43e7-80be-ce9d2d8cf778" targetNamespace="http://schemas.microsoft.com/office/2006/metadata/properties" ma:root="true" ma:fieldsID="5c9af6f19f9e5831abfb3e18b02a70a1" ns2:_="" ns3:_="">
    <xsd:import namespace="69d91f16-7083-4465-96b7-cfa596842426"/>
    <xsd:import namespace="8906126e-c50c-43e7-80be-ce9d2d8cf7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91f16-7083-4465-96b7-cfa59684242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06126e-c50c-43e7-80be-ce9d2d8cf7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FE850C-E765-44C4-87BC-50730E385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91f16-7083-4465-96b7-cfa596842426"/>
    <ds:schemaRef ds:uri="8906126e-c50c-43e7-80be-ce9d2d8c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CAFE6B-BB2D-47E7-BB00-FE6CD554E9D7}">
  <ds:schemaRefs>
    <ds:schemaRef ds:uri="http://schemas.microsoft.com/sharepoint/v3/contenttype/forms"/>
  </ds:schemaRefs>
</ds:datastoreItem>
</file>

<file path=customXml/itemProps3.xml><?xml version="1.0" encoding="utf-8"?>
<ds:datastoreItem xmlns:ds="http://schemas.openxmlformats.org/officeDocument/2006/customXml" ds:itemID="{155EB424-8B2D-429B-916E-8CD0F2359EFC}">
  <ds:schemaRef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purl.org/dc/terms/"/>
    <ds:schemaRef ds:uri="http://schemas.openxmlformats.org/package/2006/metadata/core-properties"/>
    <ds:schemaRef ds:uri="8906126e-c50c-43e7-80be-ce9d2d8cf778"/>
    <ds:schemaRef ds:uri="69d91f16-7083-4465-96b7-cfa596842426"/>
  </ds:schemaRefs>
</ds:datastoreItem>
</file>

<file path=docProps/app.xml><?xml version="1.0" encoding="utf-8"?>
<Properties xmlns="http://schemas.openxmlformats.org/officeDocument/2006/extended-properties" xmlns:vt="http://schemas.openxmlformats.org/officeDocument/2006/docPropsVTypes">
  <TotalTime>1488</TotalTime>
  <Words>1159</Words>
  <Application>Microsoft Macintosh PowerPoint</Application>
  <PresentationFormat>Widescreen</PresentationFormat>
  <Paragraphs>100</Paragraphs>
  <Slides>12</Slides>
  <Notes>0</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Britannic Bold</vt:lpstr>
      <vt:lpstr>Broadway</vt:lpstr>
      <vt:lpstr>Calibri</vt:lpstr>
      <vt:lpstr>Franklin Gothic Book</vt:lpstr>
      <vt:lpstr>Futura Medium</vt:lpstr>
      <vt:lpstr>Bijsnijden</vt:lpstr>
      <vt:lpstr>AI Act Obligations of providers of high risk systems</vt:lpstr>
      <vt:lpstr>AIA</vt:lpstr>
      <vt:lpstr>Chapter 3 OBLIGATIONS OF PROVIDERS AND USERS OF  HIGH-RISK AI SYSTEMS AND  OTHER PARTIES   </vt:lpstr>
      <vt:lpstr>Chapter 3 Art. 16 Obligations for providers  </vt:lpstr>
      <vt:lpstr>Chapter 3 Art. 16 Obligations for providers  </vt:lpstr>
      <vt:lpstr>Chapter 3 Art. 17 Quality management system</vt:lpstr>
      <vt:lpstr>Chapter 3 Art. 17 Quality management system</vt:lpstr>
      <vt:lpstr>Chapter 3 Art. 17 Quality management system</vt:lpstr>
      <vt:lpstr>Chapter 3 Art. 17 Quality management system</vt:lpstr>
      <vt:lpstr>Chapter 3 Art. 17 Quality management system</vt:lpstr>
      <vt:lpstr>Chapter 3 Art. 19 Conformity 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legal basis  art. 6 GDPR</dc:title>
  <dc:creator>Mireille HILDEBRANDT</dc:creator>
  <cp:lastModifiedBy>Mireille HILDEBRANDT</cp:lastModifiedBy>
  <cp:revision>7</cp:revision>
  <dcterms:created xsi:type="dcterms:W3CDTF">2020-09-10T14:27:08Z</dcterms:created>
  <dcterms:modified xsi:type="dcterms:W3CDTF">2021-06-17T09:07:51Z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0x0101000893BF942E50F049A9EF0013C56E0E0F</vt:lpwstr>
  </property>
</Properties>
</file>