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535" r:id="rId6"/>
    <p:sldId id="466" r:id="rId7"/>
    <p:sldId id="500" r:id="rId8"/>
    <p:sldId id="486" r:id="rId9"/>
    <p:sldId id="493" r:id="rId10"/>
    <p:sldId id="4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7EDAAA-F7CC-B94D-A5D6-BA24EDF83F83}" v="8" dt="2024-07-12T10:27:12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eille HILDEBRANDT" userId="32d9daa9-24aa-4935-a54e-226c1148251b" providerId="ADAL" clId="{C07EDAAA-F7CC-B94D-A5D6-BA24EDF83F83}"/>
    <pc:docChg chg="custSel addSld modSld sldOrd">
      <pc:chgData name="Mireille HILDEBRANDT" userId="32d9daa9-24aa-4935-a54e-226c1148251b" providerId="ADAL" clId="{C07EDAAA-F7CC-B94D-A5D6-BA24EDF83F83}" dt="2024-07-12T10:27:12.987" v="200"/>
      <pc:docMkLst>
        <pc:docMk/>
      </pc:docMkLst>
      <pc:sldChg chg="addSp delSp modSp add mod modTransition setBg modAnim delDesignElem">
        <pc:chgData name="Mireille HILDEBRANDT" userId="32d9daa9-24aa-4935-a54e-226c1148251b" providerId="ADAL" clId="{C07EDAAA-F7CC-B94D-A5D6-BA24EDF83F83}" dt="2024-07-12T10:27:12.987" v="200"/>
        <pc:sldMkLst>
          <pc:docMk/>
          <pc:sldMk cId="1931581279" sldId="256"/>
        </pc:sldMkLst>
        <pc:spChg chg="mod">
          <ac:chgData name="Mireille HILDEBRANDT" userId="32d9daa9-24aa-4935-a54e-226c1148251b" providerId="ADAL" clId="{C07EDAAA-F7CC-B94D-A5D6-BA24EDF83F83}" dt="2024-07-12T10:05:10.890" v="193" actId="20577"/>
          <ac:spMkLst>
            <pc:docMk/>
            <pc:sldMk cId="1931581279" sldId="256"/>
            <ac:spMk id="2" creationId="{00000000-0000-0000-0000-000000000000}"/>
          </ac:spMkLst>
        </pc:spChg>
        <pc:spChg chg="del">
          <ac:chgData name="Mireille HILDEBRANDT" userId="32d9daa9-24aa-4935-a54e-226c1148251b" providerId="ADAL" clId="{C07EDAAA-F7CC-B94D-A5D6-BA24EDF83F83}" dt="2024-07-12T10:01:27.260" v="1"/>
          <ac:spMkLst>
            <pc:docMk/>
            <pc:sldMk cId="1931581279" sldId="256"/>
            <ac:spMk id="17" creationId="{A77A6167-FCC5-49E8-B280-CECAF151ED9F}"/>
          </ac:spMkLst>
        </pc:spChg>
        <pc:spChg chg="del">
          <ac:chgData name="Mireille HILDEBRANDT" userId="32d9daa9-24aa-4935-a54e-226c1148251b" providerId="ADAL" clId="{C07EDAAA-F7CC-B94D-A5D6-BA24EDF83F83}" dt="2024-07-12T10:01:27.260" v="1"/>
          <ac:spMkLst>
            <pc:docMk/>
            <pc:sldMk cId="1931581279" sldId="256"/>
            <ac:spMk id="18" creationId="{F84046EA-4273-437E-9DE5-5AEE713C35E2}"/>
          </ac:spMkLst>
        </pc:spChg>
        <pc:picChg chg="add del mod">
          <ac:chgData name="Mireille HILDEBRANDT" userId="32d9daa9-24aa-4935-a54e-226c1148251b" providerId="ADAL" clId="{C07EDAAA-F7CC-B94D-A5D6-BA24EDF83F83}" dt="2024-07-12T10:17:54.650" v="199"/>
          <ac:picMkLst>
            <pc:docMk/>
            <pc:sldMk cId="1931581279" sldId="256"/>
            <ac:picMk id="8" creationId="{A6BFEEDE-59D4-3E69-DD83-2E06EA892D64}"/>
          </ac:picMkLst>
        </pc:picChg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1931581279" sldId="256"/>
            <ac:picMk id="11" creationId="{497DD3CF-6259-3C3C-5E24-365BFC522B02}"/>
          </ac:picMkLst>
        </pc:picChg>
      </pc:sldChg>
      <pc:sldChg chg="addSp modSp modTransition">
        <pc:chgData name="Mireille HILDEBRANDT" userId="32d9daa9-24aa-4935-a54e-226c1148251b" providerId="ADAL" clId="{C07EDAAA-F7CC-B94D-A5D6-BA24EDF83F83}" dt="2024-07-12T10:27:12.987" v="200"/>
        <pc:sldMkLst>
          <pc:docMk/>
          <pc:sldMk cId="2469985379" sldId="466"/>
        </pc:sldMkLst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2469985379" sldId="466"/>
            <ac:picMk id="8" creationId="{83B56C6D-38BC-A6CB-2B8E-C02E395493C5}"/>
          </ac:picMkLst>
        </pc:picChg>
      </pc:sldChg>
      <pc:sldChg chg="addSp modSp modTransition">
        <pc:chgData name="Mireille HILDEBRANDT" userId="32d9daa9-24aa-4935-a54e-226c1148251b" providerId="ADAL" clId="{C07EDAAA-F7CC-B94D-A5D6-BA24EDF83F83}" dt="2024-07-12T10:27:12.987" v="200"/>
        <pc:sldMkLst>
          <pc:docMk/>
          <pc:sldMk cId="418913755" sldId="486"/>
        </pc:sldMkLst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418913755" sldId="486"/>
            <ac:picMk id="8" creationId="{280B78E9-6BD0-68FE-C226-5A597BED2E12}"/>
          </ac:picMkLst>
        </pc:picChg>
      </pc:sldChg>
      <pc:sldChg chg="addSp modSp modTransition">
        <pc:chgData name="Mireille HILDEBRANDT" userId="32d9daa9-24aa-4935-a54e-226c1148251b" providerId="ADAL" clId="{C07EDAAA-F7CC-B94D-A5D6-BA24EDF83F83}" dt="2024-07-12T10:27:12.987" v="200"/>
        <pc:sldMkLst>
          <pc:docMk/>
          <pc:sldMk cId="4283782032" sldId="493"/>
        </pc:sldMkLst>
        <pc:spChg chg="mod">
          <ac:chgData name="Mireille HILDEBRANDT" userId="32d9daa9-24aa-4935-a54e-226c1148251b" providerId="ADAL" clId="{C07EDAAA-F7CC-B94D-A5D6-BA24EDF83F83}" dt="2024-07-12T10:15:55.541" v="197" actId="113"/>
          <ac:spMkLst>
            <pc:docMk/>
            <pc:sldMk cId="4283782032" sldId="493"/>
            <ac:spMk id="3" creationId="{2CA15D08-1A16-8232-898C-DAC591884BA6}"/>
          </ac:spMkLst>
        </pc:spChg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4283782032" sldId="493"/>
            <ac:picMk id="8" creationId="{4F5B1109-FC9B-22AC-BF52-3B9E902061DA}"/>
          </ac:picMkLst>
        </pc:picChg>
      </pc:sldChg>
      <pc:sldChg chg="addSp modSp modTransition">
        <pc:chgData name="Mireille HILDEBRANDT" userId="32d9daa9-24aa-4935-a54e-226c1148251b" providerId="ADAL" clId="{C07EDAAA-F7CC-B94D-A5D6-BA24EDF83F83}" dt="2024-07-12T10:27:12.987" v="200"/>
        <pc:sldMkLst>
          <pc:docMk/>
          <pc:sldMk cId="2837844202" sldId="494"/>
        </pc:sldMkLst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2837844202" sldId="494"/>
            <ac:picMk id="8" creationId="{6C9C20B9-A512-F893-2B5F-85CD29C5505B}"/>
          </ac:picMkLst>
        </pc:picChg>
      </pc:sldChg>
      <pc:sldChg chg="addSp modSp modTransition">
        <pc:chgData name="Mireille HILDEBRANDT" userId="32d9daa9-24aa-4935-a54e-226c1148251b" providerId="ADAL" clId="{C07EDAAA-F7CC-B94D-A5D6-BA24EDF83F83}" dt="2024-07-12T10:27:12.987" v="200"/>
        <pc:sldMkLst>
          <pc:docMk/>
          <pc:sldMk cId="544750665" sldId="500"/>
        </pc:sldMkLst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544750665" sldId="500"/>
            <ac:picMk id="8" creationId="{76E2EF9A-D216-9A32-980D-688091C701CF}"/>
          </ac:picMkLst>
        </pc:picChg>
      </pc:sldChg>
      <pc:sldChg chg="addSp delSp modSp ord modTransition modAnim">
        <pc:chgData name="Mireille HILDEBRANDT" userId="32d9daa9-24aa-4935-a54e-226c1148251b" providerId="ADAL" clId="{C07EDAAA-F7CC-B94D-A5D6-BA24EDF83F83}" dt="2024-07-12T10:27:12.987" v="200"/>
        <pc:sldMkLst>
          <pc:docMk/>
          <pc:sldMk cId="2453890018" sldId="535"/>
        </pc:sldMkLst>
        <pc:picChg chg="add del mod">
          <ac:chgData name="Mireille HILDEBRANDT" userId="32d9daa9-24aa-4935-a54e-226c1148251b" providerId="ADAL" clId="{C07EDAAA-F7CC-B94D-A5D6-BA24EDF83F83}" dt="2024-07-12T10:17:54.650" v="199"/>
          <ac:picMkLst>
            <pc:docMk/>
            <pc:sldMk cId="2453890018" sldId="535"/>
            <ac:picMk id="6" creationId="{5E118B07-B615-568D-037D-D0FAD3F7E45C}"/>
          </ac:picMkLst>
        </pc:picChg>
        <pc:picChg chg="add mod">
          <ac:chgData name="Mireille HILDEBRANDT" userId="32d9daa9-24aa-4935-a54e-226c1148251b" providerId="ADAL" clId="{C07EDAAA-F7CC-B94D-A5D6-BA24EDF83F83}" dt="2024-07-12T10:27:12.987" v="200"/>
          <ac:picMkLst>
            <pc:docMk/>
            <pc:sldMk cId="2453890018" sldId="535"/>
            <ac:picMk id="12" creationId="{25DF93B8-03AB-4EC2-40A8-4CECD56B0CC5}"/>
          </ac:picMkLst>
        </pc:picChg>
      </pc:sldChg>
    </pc:docChg>
  </pc:docChgLst>
  <pc:docChgLst>
    <pc:chgData name="Mireille HILDEBRANDT" userId="32d9daa9-24aa-4935-a54e-226c1148251b" providerId="ADAL" clId="{38CBB526-E829-B341-87D6-0C1AE075A72E}"/>
    <pc:docChg chg="delSld">
      <pc:chgData name="Mireille HILDEBRANDT" userId="32d9daa9-24aa-4935-a54e-226c1148251b" providerId="ADAL" clId="{38CBB526-E829-B341-87D6-0C1AE075A72E}" dt="2024-06-26T13:32:49.267" v="0" actId="2696"/>
      <pc:docMkLst>
        <pc:docMk/>
      </pc:docMkLst>
      <pc:sldChg chg="del">
        <pc:chgData name="Mireille HILDEBRANDT" userId="32d9daa9-24aa-4935-a54e-226c1148251b" providerId="ADAL" clId="{38CBB526-E829-B341-87D6-0C1AE075A72E}" dt="2024-06-26T13:32:49.267" v="0" actId="2696"/>
        <pc:sldMkLst>
          <pc:docMk/>
          <pc:sldMk cId="1931581279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8E48-E65E-8F48-A590-EE82FDF6AEB4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D7523-5E5A-F54F-975E-DF0501C22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32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Broadway" pitchFamily="82" charset="77"/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371600" y="2286000"/>
            <a:ext cx="9601200" cy="3581400"/>
          </a:xfrm>
        </p:spPr>
        <p:txBody>
          <a:bodyPr wrap="square"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  <a:lvl2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3pPr>
            <a:lvl4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4pPr>
            <a:lvl5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June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237" y="1480930"/>
            <a:ext cx="8987941" cy="3254321"/>
          </a:xfrm>
        </p:spPr>
        <p:txBody>
          <a:bodyPr>
            <a:normAutofit/>
          </a:bodyPr>
          <a:lstStyle/>
          <a:p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Tutorial HAI-NET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June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2024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Generative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and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the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 Act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Relevance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for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human-</a:t>
            </a:r>
            <a:r>
              <a:rPr lang="nl-NL" sz="2800" dirty="0" err="1">
                <a:latin typeface="Britannic Bold" panose="020B0903060703020204" pitchFamily="34" charset="77"/>
                <a:ea typeface="Bauhaus 93" charset="0"/>
                <a:cs typeface="Bauhaus 93" charset="0"/>
              </a:rPr>
              <a:t>centric</a:t>
            </a: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AI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br>
              <a:rPr lang="nl-NL" sz="2800" dirty="0">
                <a:latin typeface="Britannic Bold" panose="020B0903060703020204" pitchFamily="34" charset="77"/>
                <a:ea typeface="Bauhaus 93" charset="0"/>
                <a:cs typeface="Bauhaus 93" charset="0"/>
              </a:rPr>
            </a:b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1. 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Objectives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of 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the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Tutorial 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and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</a:t>
            </a:r>
            <a:r>
              <a:rPr lang="nl-NL" sz="2800" dirty="0" err="1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the</a:t>
            </a:r>
            <a:r>
              <a:rPr lang="nl-NL" sz="2800" dirty="0">
                <a:solidFill>
                  <a:srgbClr val="0070C0"/>
                </a:solidFill>
                <a:latin typeface="Britannic Bold" panose="020B0903060703020204" pitchFamily="34" charset="77"/>
                <a:ea typeface="Bauhaus 93" charset="0"/>
                <a:cs typeface="Bauhaus 93" charset="0"/>
              </a:rPr>
              <a:t> AI Act</a:t>
            </a:r>
            <a:endParaRPr lang="en-GB" sz="3600" dirty="0">
              <a:latin typeface="Britannic Bold" panose="020B0903060703020204" pitchFamily="34" charset="77"/>
              <a:ea typeface="Bauhaus 93" charset="0"/>
              <a:cs typeface="Bauhaus 93" charset="0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78522" y="6352906"/>
            <a:ext cx="3247106" cy="40461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/>
              <a:t>HAI-NET Tutorial AI ACT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171716" y="6352906"/>
            <a:ext cx="1607944" cy="404614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dirty="0"/>
              <a:t>June 2024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9E57DC2-970A-4B3E-BB1C-7A09969E49DF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Audio 10">
            <a:extLst>
              <a:ext uri="{FF2B5EF4-FFF2-40B4-BE49-F238E27FC236}">
                <a16:creationId xmlns:a16="http://schemas.microsoft.com/office/drawing/2014/main" id="{497DD3CF-6259-3C3C-5E24-365BFC522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336"/>
    </mc:Choice>
    <mc:Fallback>
      <p:transition spd="slow" advTm="3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73F9-E49A-E0E1-A3BD-0DDFD4ABB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068DFB73-5769-0069-0871-DC7A0D5C347C}"/>
              </a:ext>
            </a:extLst>
          </p:cNvPr>
          <p:cNvSpPr/>
          <p:nvPr/>
        </p:nvSpPr>
        <p:spPr>
          <a:xfrm>
            <a:off x="1532484" y="1980126"/>
            <a:ext cx="10649445" cy="4877873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BB49C6-CF3B-1B07-6F4A-111697A2E393}"/>
              </a:ext>
            </a:extLst>
          </p:cNvPr>
          <p:cNvSpPr/>
          <p:nvPr/>
        </p:nvSpPr>
        <p:spPr>
          <a:xfrm>
            <a:off x="2959320" y="1804856"/>
            <a:ext cx="9251206" cy="4436775"/>
          </a:xfrm>
          <a:prstGeom prst="rect">
            <a:avLst/>
          </a:prstGeom>
          <a:solidFill>
            <a:schemeClr val="accent4">
              <a:lumMod val="20000"/>
              <a:lumOff val="80000"/>
              <a:alpha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ABBBF87-7671-46F2-F055-05B32C6C6300}"/>
              </a:ext>
            </a:extLst>
          </p:cNvPr>
          <p:cNvSpPr/>
          <p:nvPr/>
        </p:nvSpPr>
        <p:spPr>
          <a:xfrm>
            <a:off x="4352789" y="1931730"/>
            <a:ext cx="7822200" cy="274422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B68670A-17EC-26B0-B974-41DB0DC31A92}"/>
              </a:ext>
            </a:extLst>
          </p:cNvPr>
          <p:cNvSpPr/>
          <p:nvPr/>
        </p:nvSpPr>
        <p:spPr>
          <a:xfrm>
            <a:off x="5991925" y="1962343"/>
            <a:ext cx="6218601" cy="1647930"/>
          </a:xfrm>
          <a:prstGeom prst="rect">
            <a:avLst/>
          </a:prstGeom>
          <a:solidFill>
            <a:schemeClr val="accent4">
              <a:lumMod val="20000"/>
              <a:lumOff val="80000"/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F1E36D-6BF0-23A9-5FF1-850620233B7C}"/>
              </a:ext>
            </a:extLst>
          </p:cNvPr>
          <p:cNvSpPr/>
          <p:nvPr/>
        </p:nvSpPr>
        <p:spPr>
          <a:xfrm>
            <a:off x="8077016" y="1968801"/>
            <a:ext cx="4124018" cy="7149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3213E0B-361A-17F2-ABE8-8A6D66690C35}"/>
              </a:ext>
            </a:extLst>
          </p:cNvPr>
          <p:cNvSpPr/>
          <p:nvPr/>
        </p:nvSpPr>
        <p:spPr>
          <a:xfrm>
            <a:off x="695451" y="1366539"/>
            <a:ext cx="11745202" cy="8229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2A90C7-35FE-2528-28A2-5A400F5D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426" y="25421"/>
            <a:ext cx="6088743" cy="574327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AIA: Entry into force and application</a:t>
            </a:r>
            <a:endParaRPr lang="en-GB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4A13AF6-275B-7482-9421-9F62E686FC64}"/>
              </a:ext>
            </a:extLst>
          </p:cNvPr>
          <p:cNvSpPr/>
          <p:nvPr/>
        </p:nvSpPr>
        <p:spPr>
          <a:xfrm>
            <a:off x="2959320" y="4672154"/>
            <a:ext cx="4417657" cy="11099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Applicability of provisions: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- Chapter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- Prohibited practices (Chapter II)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2D222A-F9EE-767B-E516-F64084F0B1B5}"/>
              </a:ext>
            </a:extLst>
          </p:cNvPr>
          <p:cNvSpPr/>
          <p:nvPr/>
        </p:nvSpPr>
        <p:spPr>
          <a:xfrm>
            <a:off x="9574577" y="3429314"/>
            <a:ext cx="2549714" cy="714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D6609A-F5FB-1A91-E194-59B81BA9DC0A}"/>
              </a:ext>
            </a:extLst>
          </p:cNvPr>
          <p:cNvSpPr/>
          <p:nvPr/>
        </p:nvSpPr>
        <p:spPr>
          <a:xfrm>
            <a:off x="4446716" y="2072376"/>
            <a:ext cx="1648972" cy="204000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Applicability of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provisions: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-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GPAIMs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- Governance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-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Penalties 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CECF2B-6386-2BEA-C03C-9C2B838227DE}"/>
              </a:ext>
            </a:extLst>
          </p:cNvPr>
          <p:cNvSpPr/>
          <p:nvPr/>
        </p:nvSpPr>
        <p:spPr>
          <a:xfrm>
            <a:off x="8072293" y="2103927"/>
            <a:ext cx="3885485" cy="5120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Applicability of provisions: </a:t>
            </a:r>
            <a:b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</a:b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High-risk AI systems Annex I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F1CAC0-A77E-56CC-CE39-B03EFF8979D1}"/>
              </a:ext>
            </a:extLst>
          </p:cNvPr>
          <p:cNvSpPr/>
          <p:nvPr/>
        </p:nvSpPr>
        <p:spPr>
          <a:xfrm>
            <a:off x="480680" y="2623059"/>
            <a:ext cx="1251572" cy="822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Publication in the Official Journal of the EU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70C0"/>
                </a:solidFill>
                <a:latin typeface="Arial" panose="020B0604020202020204" pitchFamily="34" charset="0"/>
              </a:rPr>
              <a:t>12 July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2024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3A6CB54-6F8A-FAA3-582B-EC6A6412A311}"/>
              </a:ext>
            </a:extLst>
          </p:cNvPr>
          <p:cNvSpPr/>
          <p:nvPr/>
        </p:nvSpPr>
        <p:spPr>
          <a:xfrm>
            <a:off x="7425131" y="943692"/>
            <a:ext cx="1277642" cy="42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C9ED583-78FE-9D5E-FF30-E2541E4B0825}"/>
              </a:ext>
            </a:extLst>
          </p:cNvPr>
          <p:cNvSpPr/>
          <p:nvPr/>
        </p:nvSpPr>
        <p:spPr>
          <a:xfrm>
            <a:off x="5349187" y="949304"/>
            <a:ext cx="1277642" cy="420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CDBCC7-F176-EA4D-2DD4-3B687CE05A6E}"/>
              </a:ext>
            </a:extLst>
          </p:cNvPr>
          <p:cNvSpPr/>
          <p:nvPr/>
        </p:nvSpPr>
        <p:spPr>
          <a:xfrm>
            <a:off x="2412859" y="949304"/>
            <a:ext cx="1140097" cy="502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82E0D6-06F9-733A-63A0-CEC5E633D3FB}"/>
              </a:ext>
            </a:extLst>
          </p:cNvPr>
          <p:cNvSpPr/>
          <p:nvPr/>
        </p:nvSpPr>
        <p:spPr>
          <a:xfrm>
            <a:off x="1530810" y="3885866"/>
            <a:ext cx="1384134" cy="543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Entry into force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33722DB-C4CE-CE0E-A3A2-4C886511AC37}"/>
              </a:ext>
            </a:extLst>
          </p:cNvPr>
          <p:cNvCxnSpPr>
            <a:cxnSpLocks/>
          </p:cNvCxnSpPr>
          <p:nvPr/>
        </p:nvCxnSpPr>
        <p:spPr>
          <a:xfrm flipH="1">
            <a:off x="8072293" y="1545198"/>
            <a:ext cx="79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9DCF65-1CB4-A7FF-C2DA-F20D7084F835}"/>
              </a:ext>
            </a:extLst>
          </p:cNvPr>
          <p:cNvCxnSpPr>
            <a:cxnSpLocks/>
          </p:cNvCxnSpPr>
          <p:nvPr/>
        </p:nvCxnSpPr>
        <p:spPr>
          <a:xfrm flipH="1">
            <a:off x="5993355" y="1545198"/>
            <a:ext cx="79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87BDEA1-1389-32A9-15EA-76A454BD101A}"/>
              </a:ext>
            </a:extLst>
          </p:cNvPr>
          <p:cNvCxnSpPr>
            <a:cxnSpLocks/>
          </p:cNvCxnSpPr>
          <p:nvPr/>
        </p:nvCxnSpPr>
        <p:spPr>
          <a:xfrm>
            <a:off x="2962284" y="1545198"/>
            <a:ext cx="2014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A7D7F5B-D05B-1788-2C1C-1FF57A0BF6A9}"/>
              </a:ext>
            </a:extLst>
          </p:cNvPr>
          <p:cNvSpPr/>
          <p:nvPr/>
        </p:nvSpPr>
        <p:spPr>
          <a:xfrm>
            <a:off x="1068865" y="1070330"/>
            <a:ext cx="837034" cy="3423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20th day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11A0238-B8DC-1D4A-E1A4-FBC40054110A}"/>
              </a:ext>
            </a:extLst>
          </p:cNvPr>
          <p:cNvCxnSpPr>
            <a:cxnSpLocks/>
          </p:cNvCxnSpPr>
          <p:nvPr/>
        </p:nvCxnSpPr>
        <p:spPr>
          <a:xfrm>
            <a:off x="1530810" y="1546567"/>
            <a:ext cx="2014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0BF0F194-9BDC-7A9F-A78B-06B7C9CADDE6}"/>
              </a:ext>
            </a:extLst>
          </p:cNvPr>
          <p:cNvSpPr/>
          <p:nvPr/>
        </p:nvSpPr>
        <p:spPr>
          <a:xfrm>
            <a:off x="480680" y="15451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489DCF8-A897-57EF-639F-49B08DF67B31}"/>
              </a:ext>
            </a:extLst>
          </p:cNvPr>
          <p:cNvCxnSpPr>
            <a:cxnSpLocks/>
          </p:cNvCxnSpPr>
          <p:nvPr/>
        </p:nvCxnSpPr>
        <p:spPr>
          <a:xfrm>
            <a:off x="4402063" y="1553214"/>
            <a:ext cx="2014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8CE89DB-5F06-36D2-F5E5-DFAF9C866402}"/>
              </a:ext>
            </a:extLst>
          </p:cNvPr>
          <p:cNvSpPr/>
          <p:nvPr/>
        </p:nvSpPr>
        <p:spPr>
          <a:xfrm>
            <a:off x="3830063" y="932618"/>
            <a:ext cx="1140097" cy="502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months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B32481C-6C4B-E1C9-0D7C-753D402E8B05}"/>
              </a:ext>
            </a:extLst>
          </p:cNvPr>
          <p:cNvSpPr/>
          <p:nvPr/>
        </p:nvSpPr>
        <p:spPr>
          <a:xfrm>
            <a:off x="5991925" y="2072376"/>
            <a:ext cx="2312894" cy="11213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Applicability of provisions: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- High-Risk AI</a:t>
            </a:r>
            <a:r>
              <a:rPr lang="en-GB" sz="12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- Certain AI systems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B4A496E-0E70-0FE8-AE11-F0FEF4BF8541}"/>
              </a:ext>
            </a:extLst>
          </p:cNvPr>
          <p:cNvSpPr txBox="1"/>
          <p:nvPr/>
        </p:nvSpPr>
        <p:spPr>
          <a:xfrm>
            <a:off x="5991925" y="2994572"/>
            <a:ext cx="27108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- Post-market monitoring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59CA667-F145-815D-AD53-7245273BB207}"/>
              </a:ext>
            </a:extLst>
          </p:cNvPr>
          <p:cNvSpPr txBox="1"/>
          <p:nvPr/>
        </p:nvSpPr>
        <p:spPr>
          <a:xfrm>
            <a:off x="4446715" y="4218434"/>
            <a:ext cx="7582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Notifying authorities and notified bodies (Chapter</a:t>
            </a:r>
            <a:r>
              <a:rPr kumimoji="0" lang="en-GB" sz="1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Section IV)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E53737-D8E1-205B-0140-E5DA802F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A56F1-B24C-4580-A72E-1D3300BAFC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25DF93B8-03AB-4EC2-40A8-4CECD56B0CC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389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700"/>
    </mc:Choice>
    <mc:Fallback>
      <p:transition spd="slow" advTm="87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7" grpId="0" animBg="1"/>
      <p:bldP spid="45" grpId="0" animBg="1"/>
      <p:bldP spid="53" grpId="0" animBg="1"/>
      <p:bldP spid="46" grpId="0" animBg="1"/>
      <p:bldP spid="9" grpId="0" animBg="1"/>
      <p:bldP spid="19" grpId="0" animBg="1"/>
      <p:bldP spid="8" grpId="0"/>
      <p:bldP spid="11" grpId="0"/>
      <p:bldP spid="13" grpId="0"/>
      <p:bldP spid="16" grpId="0"/>
      <p:bldP spid="32" grpId="0"/>
      <p:bldP spid="41" grpId="0"/>
      <p:bldP spid="43" grpId="0"/>
      <p:bldP spid="4" grpId="0"/>
      <p:bldP spid="44" grpId="0"/>
      <p:bldP spid="52" grpId="0" animBg="1"/>
      <p:bldP spid="55" grpId="0"/>
      <p:bldP spid="56" grpId="0"/>
      <p:bldP spid="58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5597-EB2A-BE41-9589-D4AD1B78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C72D-4129-B54B-B7C6-0A0F4337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0841"/>
            <a:ext cx="9601200" cy="3996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/>
              <a:t>Objectives of the Tutorial and of the AI Act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Defining AI Systems and GPAI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GPAI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Defining GPAI Models with systemic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GPIA Models with systemic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GPIA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Relevance for human-centric AI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C766-6D30-8F4C-A3C4-228ABB78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E98C4-1A60-9740-A596-532ADFE6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01DB-DA4E-0F4C-8DBC-52EE9456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83B56C6D-38BC-A6CB-2B8E-C02E395493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8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40"/>
    </mc:Choice>
    <mc:Fallback>
      <p:transition spd="slow" advTm="67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95597-EB2A-BE41-9589-D4AD1B784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C72D-4129-B54B-B7C6-0A0F4337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70841"/>
            <a:ext cx="9601200" cy="39965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457200" indent="-457200">
              <a:buFont typeface="+mj-lt"/>
              <a:buAutoNum type="arabicPeriod"/>
            </a:pPr>
            <a:r>
              <a:rPr lang="en-GB" b="1" dirty="0">
                <a:solidFill>
                  <a:srgbClr val="0070C0"/>
                </a:solidFill>
              </a:rPr>
              <a:t>Objectives of the Tutorial and of the AI Act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Defining AI Systems and GPAI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GPAI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Defining GPAI Models with systemic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GPIA Models with systemic risk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Obligations of providers of GPIA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Relevance for human-centric AI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C766-6D30-8F4C-A3C4-228ABB78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E98C4-1A60-9740-A596-532ADFE6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01DB-DA4E-0F4C-8DBC-52EE9456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76E2EF9A-D216-9A32-980D-688091C70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5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1"/>
    </mc:Choice>
    <mc:Fallback>
      <p:transition spd="slow" advTm="3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77E5-DDDD-A084-02B9-FDB6ECE1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71" y="692496"/>
            <a:ext cx="9601200" cy="1485900"/>
          </a:xfrm>
        </p:spPr>
        <p:txBody>
          <a:bodyPr/>
          <a:lstStyle/>
          <a:p>
            <a:r>
              <a:rPr lang="en-GB" dirty="0"/>
              <a:t>Objectives of the Tutorial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5D08-1A16-8232-898C-DAC59188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1728439"/>
            <a:ext cx="11251581" cy="4138961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Conceptual clarification of the </a:t>
            </a:r>
            <a:r>
              <a:rPr lang="en-GB" dirty="0">
                <a:solidFill>
                  <a:srgbClr val="0070C0"/>
                </a:solidFill>
              </a:rPr>
              <a:t>applicability</a:t>
            </a:r>
            <a:r>
              <a:rPr lang="en-GB" dirty="0"/>
              <a:t> of the Act </a:t>
            </a:r>
            <a:r>
              <a:rPr lang="en-GB" dirty="0">
                <a:solidFill>
                  <a:srgbClr val="0070C0"/>
                </a:solidFill>
              </a:rPr>
              <a:t>to generative AI</a:t>
            </a:r>
          </a:p>
          <a:p>
            <a:pPr marL="0" indent="0">
              <a:buNone/>
            </a:pPr>
            <a:r>
              <a:rPr lang="en-GB" dirty="0"/>
              <a:t>Relevance for the development of human-centric AI</a:t>
            </a:r>
          </a:p>
          <a:p>
            <a:r>
              <a:rPr lang="en-GB" dirty="0"/>
              <a:t>Focus on legal obligations for real world scenarios, notably addressing providers who:</a:t>
            </a:r>
          </a:p>
          <a:p>
            <a:pPr lvl="1"/>
            <a:r>
              <a:rPr lang="en-GB" dirty="0"/>
              <a:t>place on the market or put into service AI systems that integrate general purpose AI models</a:t>
            </a:r>
          </a:p>
          <a:p>
            <a:pPr lvl="1"/>
            <a:r>
              <a:rPr lang="en-GB" dirty="0"/>
              <a:t>noting that this has implications for the development of those models and systems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are not focusing on the research exemption, the point is </a:t>
            </a:r>
          </a:p>
          <a:p>
            <a:r>
              <a:rPr lang="en-GB" dirty="0"/>
              <a:t>to unearth what developers should strive for, </a:t>
            </a:r>
          </a:p>
          <a:p>
            <a:r>
              <a:rPr lang="en-GB" dirty="0"/>
              <a:t>to the extent that their output is meant to be released in the real world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A2C52-B25B-3159-078C-40EA3FBA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4367-3B59-24DF-FBDE-D774ACE4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6F15-F0FF-589B-3729-EAACC00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280B78E9-6BD0-68FE-C226-5A597BED2E1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1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826"/>
    </mc:Choice>
    <mc:Fallback>
      <p:transition spd="slow" advTm="141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77E5-DDDD-A084-02B9-FDB6ECE1C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71" y="829372"/>
            <a:ext cx="9601200" cy="1485900"/>
          </a:xfrm>
        </p:spPr>
        <p:txBody>
          <a:bodyPr/>
          <a:lstStyle/>
          <a:p>
            <a:r>
              <a:rPr lang="en-GB" dirty="0"/>
              <a:t>Objectives of the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5D08-1A16-8232-898C-DAC59188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1572322"/>
            <a:ext cx="11251581" cy="4881064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pPr marL="73152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1(1) 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of this Regulation is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b="1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the functioning of the internal market 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the uptake of human-centric and trustworthy artificial intelligence (AI),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ensuring a high level of protection of health, safety, fundamental rights enshrined in the Charter of Fundamental Rights,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including democracy, the rule of law and environmental protection,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the harmful effects of artificial intelligence systems (AI systems)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Union, </a:t>
            </a:r>
          </a:p>
          <a:p>
            <a:pPr marL="358902" indent="-285750">
              <a:lnSpc>
                <a:spcPct val="115000"/>
              </a:lnSpc>
              <a:spcAft>
                <a:spcPts val="800"/>
              </a:spcAft>
            </a:pP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</a:t>
            </a:r>
            <a:r>
              <a:rPr lang="en-GB" sz="1800" b="1" i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innovation</a:t>
            </a:r>
            <a:r>
              <a:rPr lang="en-GB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A2C52-B25B-3159-078C-40EA3FBA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4367-3B59-24DF-FBDE-D774ACE4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6F15-F0FF-589B-3729-EAACC00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4F5B1109-FC9B-22AC-BF52-3B9E902061D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378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926"/>
    </mc:Choice>
    <mc:Fallback>
      <p:transition spd="slow" advTm="1749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77E5-DDDD-A084-02B9-FDB6ECE1C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 of the AI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5D08-1A16-8232-898C-DAC591884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190" y="2286000"/>
            <a:ext cx="11251581" cy="3581400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73152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other words, the triple aim is </a:t>
            </a:r>
          </a:p>
          <a:p>
            <a:pPr marL="416052" indent="-342900">
              <a:lnSpc>
                <a:spcPct val="115000"/>
              </a:lnSpc>
              <a:spcAft>
                <a:spcPts val="800"/>
              </a:spcAft>
              <a:buAutoNum type="arabicParenBoth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harmonise the approach to AI</a:t>
            </a:r>
            <a:r>
              <a:rPr lang="en-GB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(to improve the functioning of the internal market), </a:t>
            </a:r>
          </a:p>
          <a:p>
            <a:pPr marL="416052" indent="-342900">
              <a:lnSpc>
                <a:spcPct val="115000"/>
              </a:lnSpc>
              <a:spcAft>
                <a:spcPts val="800"/>
              </a:spcAft>
              <a:buAutoNum type="arabicParenBoth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GB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human-centric and trustworthy AI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supporting innovation and </a:t>
            </a:r>
          </a:p>
          <a:p>
            <a:pPr marL="416052" indent="-342900">
              <a:lnSpc>
                <a:spcPct val="115000"/>
              </a:lnSpc>
              <a:spcAft>
                <a:spcPts val="800"/>
              </a:spcAft>
              <a:buAutoNum type="arabicParenBoth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</a:t>
            </a:r>
            <a:r>
              <a:rPr lang="en-GB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 level of protection of health, safety and fundamental rights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of </a:t>
            </a:r>
            <a:r>
              <a:rPr lang="en-GB" sz="18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democracy, the rule of law and the environment</a:t>
            </a:r>
            <a:r>
              <a:rPr lang="en-GB" sz="1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against potential harm caused by the provision and deployment of AI systems.</a:t>
            </a:r>
            <a:endParaRPr lang="en-B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A2C52-B25B-3159-078C-40EA3FBA8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54367-3B59-24DF-FBDE-D774ACE41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HAI-NET Tutorial AI ACT Proposal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26F15-F0FF-589B-3729-EAACC0020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/>
          </a:p>
        </p:txBody>
      </p:sp>
      <p:pic>
        <p:nvPicPr>
          <p:cNvPr id="8" name="Audio 7">
            <a:extLst>
              <a:ext uri="{FF2B5EF4-FFF2-40B4-BE49-F238E27FC236}">
                <a16:creationId xmlns:a16="http://schemas.microsoft.com/office/drawing/2014/main" id="{6C9C20B9-A512-F893-2B5F-85CD29C550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4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00"/>
    </mc:Choice>
    <mc:Fallback>
      <p:transition spd="slow" advTm="3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8.3|4.2|6|1.4|1.9|11.7|28.1|1.4|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9.4|9.1|15.8|8.3|6.1|6.2|8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1|47.1|10.2|9.3|27.7|19.6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6.1|7.8"/>
</p:tagLst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8f0c39-24cc-4cae-b528-bd7e2675075c">
      <Terms xmlns="http://schemas.microsoft.com/office/infopath/2007/PartnerControls"/>
    </lcf76f155ced4ddcb4097134ff3c332f>
    <TaxCatchAll xmlns="cd8dbb2b-04fc-4bb6-a0ad-d8ab628e4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3737EA0A6D5746A9158138BD8E523C" ma:contentTypeVersion="18" ma:contentTypeDescription="Een nieuw document maken." ma:contentTypeScope="" ma:versionID="9d41f7f3de710e776c732126f385bc3a">
  <xsd:schema xmlns:xsd="http://www.w3.org/2001/XMLSchema" xmlns:xs="http://www.w3.org/2001/XMLSchema" xmlns:p="http://schemas.microsoft.com/office/2006/metadata/properties" xmlns:ns2="228f0c39-24cc-4cae-b528-bd7e2675075c" xmlns:ns3="cd8dbb2b-04fc-4bb6-a0ad-d8ab628e44c2" targetNamespace="http://schemas.microsoft.com/office/2006/metadata/properties" ma:root="true" ma:fieldsID="edc8bf7f5f1acd770bffca64dc46d758" ns2:_="" ns3:_="">
    <xsd:import namespace="228f0c39-24cc-4cae-b528-bd7e2675075c"/>
    <xsd:import namespace="cd8dbb2b-04fc-4bb6-a0ad-d8ab628e4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f0c39-24cc-4cae-b528-bd7e267507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dbb2b-04fc-4bb6-a0ad-d8ab628e4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603819-b1d7-433a-89fa-04f4e01fd02a}" ma:internalName="TaxCatchAll" ma:showField="CatchAllData" ma:web="cd8dbb2b-04fc-4bb6-a0ad-d8ab628e4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EB424-8B2D-429B-916E-8CD0F2359EFC}">
  <ds:schemaRefs>
    <ds:schemaRef ds:uri="228f0c39-24cc-4cae-b528-bd7e2675075c"/>
    <ds:schemaRef ds:uri="http://purl.org/dc/elements/1.1/"/>
    <ds:schemaRef ds:uri="cd8dbb2b-04fc-4bb6-a0ad-d8ab628e44c2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C4EAA6-33E7-4B4F-B712-F8013D1FF670}"/>
</file>

<file path=customXml/itemProps3.xml><?xml version="1.0" encoding="utf-8"?>
<ds:datastoreItem xmlns:ds="http://schemas.openxmlformats.org/officeDocument/2006/customXml" ds:itemID="{7FCAFE6B-BB2D-47E7-BB00-FE6CD554E9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535</Words>
  <Application>Microsoft Macintosh PowerPoint</Application>
  <PresentationFormat>Widescreen</PresentationFormat>
  <Paragraphs>96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Britannic Bold</vt:lpstr>
      <vt:lpstr>Broadway</vt:lpstr>
      <vt:lpstr>Calibri</vt:lpstr>
      <vt:lpstr>Franklin Gothic Book</vt:lpstr>
      <vt:lpstr>Futura Medium</vt:lpstr>
      <vt:lpstr>Bijsnijden</vt:lpstr>
      <vt:lpstr>Tutorial HAI-NET June 2024 Generative AI and the AI Act Relevance for human-centric AI   1. Objectives of the Tutorial and the AI Act</vt:lpstr>
      <vt:lpstr>AIA: Entry into force and application</vt:lpstr>
      <vt:lpstr>What’s up?</vt:lpstr>
      <vt:lpstr>What’s up?</vt:lpstr>
      <vt:lpstr>Objectives of the Tutorial</vt:lpstr>
      <vt:lpstr>Objectives of the AI Act</vt:lpstr>
      <vt:lpstr>Objectives of the AI 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legal basis  art. 6 GDPR</dc:title>
  <dc:creator>Mireille HILDEBRANDT</dc:creator>
  <cp:lastModifiedBy>Mireille HILDEBRANDT</cp:lastModifiedBy>
  <cp:revision>11</cp:revision>
  <dcterms:created xsi:type="dcterms:W3CDTF">2020-09-10T14:27:08Z</dcterms:created>
  <dcterms:modified xsi:type="dcterms:W3CDTF">2024-07-12T10:27:22Z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0x010100723737EA0A6D5746A9158138BD8E523C</vt:lpwstr>
  </property>
  <property fmtid="{D5CDD505-2E9C-101B-9397-08002B2CF9AE}" pid="3" name="MediaServiceImageTags">
    <vt:lpwstr/>
  </property>
</Properties>
</file>