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501" r:id="rId6"/>
    <p:sldId id="496" r:id="rId7"/>
    <p:sldId id="487" r:id="rId8"/>
    <p:sldId id="490" r:id="rId9"/>
    <p:sldId id="489" r:id="rId10"/>
    <p:sldId id="488" r:id="rId11"/>
    <p:sldId id="491" r:id="rId12"/>
    <p:sldId id="49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42646B-7362-FD44-AAF2-A960C267EF23}" v="6" dt="2024-07-12T11:11:59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ille HILDEBRANDT" userId="32d9daa9-24aa-4935-a54e-226c1148251b" providerId="ADAL" clId="{B542646B-7362-FD44-AAF2-A960C267EF23}"/>
    <pc:docChg chg="addSld modSld sldOrd">
      <pc:chgData name="Mireille HILDEBRANDT" userId="32d9daa9-24aa-4935-a54e-226c1148251b" providerId="ADAL" clId="{B542646B-7362-FD44-AAF2-A960C267EF23}" dt="2024-07-12T11:11:59.612" v="48"/>
      <pc:docMkLst>
        <pc:docMk/>
      </pc:docMkLst>
      <pc:sldChg chg="addSp delSp modSp add mod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1931581279" sldId="256"/>
        </pc:sldMkLst>
        <pc:spChg chg="mod">
          <ac:chgData name="Mireille HILDEBRANDT" userId="32d9daa9-24aa-4935-a54e-226c1148251b" providerId="ADAL" clId="{B542646B-7362-FD44-AAF2-A960C267EF23}" dt="2024-07-12T10:06:15.185" v="43" actId="20577"/>
          <ac:spMkLst>
            <pc:docMk/>
            <pc:sldMk cId="1931581279" sldId="256"/>
            <ac:spMk id="2" creationId="{00000000-0000-0000-0000-000000000000}"/>
          </ac:spMkLst>
        </pc:spChg>
        <pc:picChg chg="add 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1931581279" sldId="256"/>
            <ac:picMk id="8" creationId="{8A628755-E25A-8BF8-B1ED-44F55EDD66CD}"/>
          </ac:picMkLst>
        </pc:picChg>
        <pc:picChg chg="add del mod">
          <ac:chgData name="Mireille HILDEBRANDT" userId="32d9daa9-24aa-4935-a54e-226c1148251b" providerId="ADAL" clId="{B542646B-7362-FD44-AAF2-A960C267EF23}" dt="2024-07-12T10:58:09.320" v="47"/>
          <ac:picMkLst>
            <pc:docMk/>
            <pc:sldMk cId="1931581279" sldId="256"/>
            <ac:picMk id="11" creationId="{68F2E367-880F-61C2-B237-03930DC39761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1931581279" sldId="256"/>
            <ac:picMk id="14" creationId="{F6498AC2-AE65-C466-659F-9B05E361B512}"/>
          </ac:picMkLst>
        </pc:picChg>
      </pc:sldChg>
      <pc:sldChg chg="addSp delSp modSp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85257003" sldId="487"/>
        </pc:sldMkLst>
        <pc:picChg chg="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85257003" sldId="487"/>
            <ac:picMk id="8" creationId="{5EEE05F8-0342-60F6-CF37-FEE274B8FD5B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85257003" sldId="487"/>
            <ac:picMk id="10" creationId="{347DF85D-3BE4-F1FC-BB2B-F413AAD24EC0}"/>
          </ac:picMkLst>
        </pc:picChg>
      </pc:sldChg>
      <pc:sldChg chg="addSp delSp modSp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1176486293" sldId="488"/>
        </pc:sldMkLst>
        <pc:picChg chg="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1176486293" sldId="488"/>
            <ac:picMk id="8" creationId="{374540C4-A781-A8B5-C267-CD5F0E971169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1176486293" sldId="488"/>
            <ac:picMk id="10" creationId="{4915D228-DE21-A4FC-C450-11ED0544BBCB}"/>
          </ac:picMkLst>
        </pc:picChg>
      </pc:sldChg>
      <pc:sldChg chg="addSp delSp modSp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3340501933" sldId="489"/>
        </pc:sldMkLst>
        <pc:picChg chg="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3340501933" sldId="489"/>
            <ac:picMk id="8" creationId="{6ED9F3FF-5C5B-DC54-FB59-D7D3FEC69EC3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3340501933" sldId="489"/>
            <ac:picMk id="10" creationId="{7FBB333B-D14D-515C-2893-17A2CD78F545}"/>
          </ac:picMkLst>
        </pc:picChg>
      </pc:sldChg>
      <pc:sldChg chg="addSp delSp modSp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3300249348" sldId="490"/>
        </pc:sldMkLst>
        <pc:picChg chg="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3300249348" sldId="490"/>
            <ac:picMk id="8" creationId="{F296C171-6E4C-D5DC-2F17-6A9E9D5DA991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3300249348" sldId="490"/>
            <ac:picMk id="10" creationId="{945888BA-95FD-8196-ADC4-D21908CA0793}"/>
          </ac:picMkLst>
        </pc:picChg>
      </pc:sldChg>
      <pc:sldChg chg="addSp delSp modSp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814688818" sldId="491"/>
        </pc:sldMkLst>
        <pc:picChg chg="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814688818" sldId="491"/>
            <ac:picMk id="8" creationId="{656A534B-DB2E-89DB-B6D7-A8726A8A3B5B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814688818" sldId="491"/>
            <ac:picMk id="10" creationId="{8769500B-F474-987F-4E21-614811A04929}"/>
          </ac:picMkLst>
        </pc:picChg>
      </pc:sldChg>
      <pc:sldChg chg="addSp delSp modSp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1211392811" sldId="492"/>
        </pc:sldMkLst>
        <pc:picChg chg="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1211392811" sldId="492"/>
            <ac:picMk id="8" creationId="{068DBBD8-79DA-4F6B-71E8-D355FCF30694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1211392811" sldId="492"/>
            <ac:picMk id="10" creationId="{75710A48-6578-A1A8-DBB6-1F2CEAB63DDC}"/>
          </ac:picMkLst>
        </pc:picChg>
      </pc:sldChg>
      <pc:sldChg chg="addSp delSp modSp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4226463036" sldId="496"/>
        </pc:sldMkLst>
        <pc:picChg chg="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4226463036" sldId="496"/>
            <ac:picMk id="8" creationId="{B6072FE0-EC8A-2BC3-22C6-EE9526FC8AD7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4226463036" sldId="496"/>
            <ac:picMk id="10" creationId="{1C1B033D-A8BB-3DF7-7943-9D5C2AC3B8A4}"/>
          </ac:picMkLst>
        </pc:picChg>
      </pc:sldChg>
      <pc:sldChg chg="addSp delSp modSp ord modTransition modAnim">
        <pc:chgData name="Mireille HILDEBRANDT" userId="32d9daa9-24aa-4935-a54e-226c1148251b" providerId="ADAL" clId="{B542646B-7362-FD44-AAF2-A960C267EF23}" dt="2024-07-12T11:11:59.612" v="48"/>
        <pc:sldMkLst>
          <pc:docMk/>
          <pc:sldMk cId="1150609652" sldId="501"/>
        </pc:sldMkLst>
        <pc:picChg chg="add del mod">
          <ac:chgData name="Mireille HILDEBRANDT" userId="32d9daa9-24aa-4935-a54e-226c1148251b" providerId="ADAL" clId="{B542646B-7362-FD44-AAF2-A960C267EF23}" dt="2024-07-12T10:58:09.320" v="47"/>
          <ac:picMkLst>
            <pc:docMk/>
            <pc:sldMk cId="1150609652" sldId="501"/>
            <ac:picMk id="9" creationId="{19BE5E17-DC10-AB22-0118-73A26EC27D7C}"/>
          </ac:picMkLst>
        </pc:picChg>
        <pc:picChg chg="del mod">
          <ac:chgData name="Mireille HILDEBRANDT" userId="32d9daa9-24aa-4935-a54e-226c1148251b" providerId="ADAL" clId="{B542646B-7362-FD44-AAF2-A960C267EF23}" dt="2024-07-12T10:42:07.715" v="45"/>
          <ac:picMkLst>
            <pc:docMk/>
            <pc:sldMk cId="1150609652" sldId="501"/>
            <ac:picMk id="10" creationId="{221D231D-95CD-3A57-3011-F1743D46C928}"/>
          </ac:picMkLst>
        </pc:picChg>
        <pc:picChg chg="add mod">
          <ac:chgData name="Mireille HILDEBRANDT" userId="32d9daa9-24aa-4935-a54e-226c1148251b" providerId="ADAL" clId="{B542646B-7362-FD44-AAF2-A960C267EF23}" dt="2024-07-12T11:11:59.612" v="48"/>
          <ac:picMkLst>
            <pc:docMk/>
            <pc:sldMk cId="1150609652" sldId="501"/>
            <ac:picMk id="12" creationId="{925C1592-9466-6B4B-85EE-2A4BB53F19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2286000"/>
            <a:ext cx="9601200" cy="3581400"/>
          </a:xfrm>
        </p:spPr>
        <p:txBody>
          <a:bodyPr wrap="square"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4237" y="1480930"/>
            <a:ext cx="8987941" cy="3254321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Tutorial HAI-NET </a:t>
            </a:r>
            <a:r>
              <a:rPr lang="nl-NL" sz="2800" dirty="0" err="1">
                <a:latin typeface="Britannic Bold" panose="020B0903060703020204" pitchFamily="34" charset="77"/>
                <a:ea typeface="Bauhaus 93" charset="0"/>
                <a:cs typeface="Bauhaus 93" charset="0"/>
              </a:rPr>
              <a:t>June</a:t>
            </a:r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 2024</a:t>
            </a:r>
            <a:b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nl-NL" sz="2800" dirty="0" err="1">
                <a:latin typeface="Britannic Bold" panose="020B0903060703020204" pitchFamily="34" charset="77"/>
                <a:ea typeface="Bauhaus 93" charset="0"/>
                <a:cs typeface="Bauhaus 93" charset="0"/>
              </a:rPr>
              <a:t>Generative</a:t>
            </a:r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 AI </a:t>
            </a:r>
            <a:r>
              <a:rPr lang="nl-NL" sz="2800" dirty="0" err="1">
                <a:latin typeface="Britannic Bold" panose="020B0903060703020204" pitchFamily="34" charset="77"/>
                <a:ea typeface="Bauhaus 93" charset="0"/>
                <a:cs typeface="Bauhaus 93" charset="0"/>
              </a:rPr>
              <a:t>and</a:t>
            </a:r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 </a:t>
            </a:r>
            <a:r>
              <a:rPr lang="nl-NL" sz="2800" dirty="0" err="1">
                <a:latin typeface="Britannic Bold" panose="020B0903060703020204" pitchFamily="34" charset="77"/>
                <a:ea typeface="Bauhaus 93" charset="0"/>
                <a:cs typeface="Bauhaus 93" charset="0"/>
              </a:rPr>
              <a:t>the</a:t>
            </a:r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 AI Act</a:t>
            </a:r>
            <a:b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nl-NL" sz="2800" dirty="0" err="1">
                <a:latin typeface="Britannic Bold" panose="020B0903060703020204" pitchFamily="34" charset="77"/>
                <a:ea typeface="Bauhaus 93" charset="0"/>
                <a:cs typeface="Bauhaus 93" charset="0"/>
              </a:rPr>
              <a:t>Relevance</a:t>
            </a:r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 </a:t>
            </a:r>
            <a:r>
              <a:rPr lang="nl-NL" sz="2800" dirty="0" err="1">
                <a:latin typeface="Britannic Bold" panose="020B0903060703020204" pitchFamily="34" charset="77"/>
                <a:ea typeface="Bauhaus 93" charset="0"/>
                <a:cs typeface="Bauhaus 93" charset="0"/>
              </a:rPr>
              <a:t>for</a:t>
            </a:r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 human-</a:t>
            </a:r>
            <a:r>
              <a:rPr lang="nl-NL" sz="2800" dirty="0" err="1">
                <a:latin typeface="Britannic Bold" panose="020B0903060703020204" pitchFamily="34" charset="77"/>
                <a:ea typeface="Bauhaus 93" charset="0"/>
                <a:cs typeface="Bauhaus 93" charset="0"/>
              </a:rPr>
              <a:t>centric</a:t>
            </a:r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 AI</a:t>
            </a:r>
            <a:b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 </a:t>
            </a:r>
            <a:br>
              <a:rPr lang="nl-NL" sz="2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nl-NL" sz="2800" dirty="0">
                <a:solidFill>
                  <a:srgbClr val="0070C0"/>
                </a:solidFill>
                <a:latin typeface="Britannic Bold" panose="020B0903060703020204" pitchFamily="34" charset="77"/>
                <a:ea typeface="Bauhaus 93" charset="0"/>
                <a:cs typeface="Bauhaus 93" charset="0"/>
              </a:rPr>
              <a:t>2. </a:t>
            </a:r>
            <a:r>
              <a:rPr lang="nl-NL" sz="2800" dirty="0" err="1">
                <a:solidFill>
                  <a:srgbClr val="0070C0"/>
                </a:solidFill>
                <a:latin typeface="Britannic Bold" panose="020B0903060703020204" pitchFamily="34" charset="77"/>
                <a:ea typeface="Bauhaus 93" charset="0"/>
                <a:cs typeface="Bauhaus 93" charset="0"/>
              </a:rPr>
              <a:t>Defining</a:t>
            </a:r>
            <a:r>
              <a:rPr lang="nl-NL" sz="2800" dirty="0">
                <a:solidFill>
                  <a:srgbClr val="0070C0"/>
                </a:solidFill>
                <a:latin typeface="Britannic Bold" panose="020B0903060703020204" pitchFamily="34" charset="77"/>
                <a:ea typeface="Bauhaus 93" charset="0"/>
                <a:cs typeface="Bauhaus 93" charset="0"/>
              </a:rPr>
              <a:t> AI Systems </a:t>
            </a:r>
            <a:r>
              <a:rPr lang="nl-NL" sz="2800" dirty="0" err="1">
                <a:solidFill>
                  <a:srgbClr val="0070C0"/>
                </a:solidFill>
                <a:latin typeface="Britannic Bold" panose="020B0903060703020204" pitchFamily="34" charset="77"/>
                <a:ea typeface="Bauhaus 93" charset="0"/>
                <a:cs typeface="Bauhaus 93" charset="0"/>
              </a:rPr>
              <a:t>and</a:t>
            </a:r>
            <a:r>
              <a:rPr lang="nl-NL" sz="2800" dirty="0">
                <a:solidFill>
                  <a:srgbClr val="0070C0"/>
                </a:solidFill>
                <a:latin typeface="Britannic Bold" panose="020B0903060703020204" pitchFamily="34" charset="77"/>
                <a:ea typeface="Bauhaus 93" charset="0"/>
                <a:cs typeface="Bauhaus 93" charset="0"/>
              </a:rPr>
              <a:t> GPAI </a:t>
            </a:r>
            <a:r>
              <a:rPr lang="nl-NL" sz="2800">
                <a:solidFill>
                  <a:srgbClr val="0070C0"/>
                </a:solidFill>
                <a:latin typeface="Britannic Bold" panose="020B0903060703020204" pitchFamily="34" charset="77"/>
                <a:ea typeface="Bauhaus 93" charset="0"/>
                <a:cs typeface="Bauhaus 93" charset="0"/>
              </a:rPr>
              <a:t>Models</a:t>
            </a:r>
            <a:endParaRPr lang="en-GB" sz="3600" dirty="0">
              <a:latin typeface="Britannic Bold" panose="020B0903060703020204" pitchFamily="34" charset="77"/>
              <a:ea typeface="Bauhaus 93" charset="0"/>
              <a:cs typeface="Bauhaus 93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78522" y="6352906"/>
            <a:ext cx="3247106" cy="40461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HAI-NET Tutorial AI ACT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171716" y="6352906"/>
            <a:ext cx="1607944" cy="40461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/>
              <a:t>June 2024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F6498AC2-AE65-C466-659F-9B05E361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3"/>
    </mc:Choice>
    <mc:Fallback>
      <p:transition spd="slow" advTm="1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Objectives of the Tutorial and of the AI Act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Defining AI Systems and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Defining GPAI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GPIA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GPIA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Relevance for human-centric AI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/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925C1592-9466-6B4B-85EE-2A4BB53F1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0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1"/>
    </mc:Choice>
    <mc:Fallback>
      <p:transition spd="slow" advTm="1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38AE-FFA7-CF53-2DF6-68224924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Defining of key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1659-17D4-A56C-9122-C19498DCB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In law a definition has legal effect</a:t>
            </a:r>
          </a:p>
          <a:p>
            <a:pPr lvl="1"/>
            <a:r>
              <a:rPr lang="en-GB" dirty="0"/>
              <a:t>If we define murder this way, you will go to jail</a:t>
            </a:r>
          </a:p>
          <a:p>
            <a:pPr lvl="1"/>
            <a:r>
              <a:rPr lang="en-GB" dirty="0"/>
              <a:t>If we define murder that way, you will walk free</a:t>
            </a:r>
          </a:p>
          <a:p>
            <a:pPr lvl="1"/>
            <a:endParaRPr lang="en-GB" dirty="0"/>
          </a:p>
          <a:p>
            <a:r>
              <a:rPr lang="en-GB" dirty="0"/>
              <a:t>The AI Act attributes specific legal effects if specific legal conditions apply:</a:t>
            </a:r>
          </a:p>
          <a:p>
            <a:pPr lvl="1"/>
            <a:r>
              <a:rPr lang="en-GB" dirty="0"/>
              <a:t>Legal effects: specified legal obligations, liability, fines</a:t>
            </a:r>
          </a:p>
          <a:p>
            <a:pPr lvl="1"/>
            <a:r>
              <a:rPr lang="en-GB" dirty="0"/>
              <a:t>Legal conditions: </a:t>
            </a:r>
          </a:p>
          <a:p>
            <a:pPr lvl="2"/>
            <a:r>
              <a:rPr lang="en-GB" dirty="0"/>
              <a:t>For instance: placing on the market or putting into service high risk AI systems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1BF72-44B2-9F0D-E6DC-15832219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FD69-D3BA-1781-470D-FFCDC2DE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57CDF-8BED-B015-A6F7-8927AE09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1C1B033D-A8BB-3DF7-7943-9D5C2AC3B8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46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83"/>
    </mc:Choice>
    <mc:Fallback>
      <p:transition spd="slow" advTm="14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DD7C-520B-536F-D6F0-CA0CFA0E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33961-0039-1F28-2D1F-18050710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0449"/>
            <a:ext cx="9601200" cy="4895385"/>
          </a:xfrm>
        </p:spPr>
        <p:txBody>
          <a:bodyPr>
            <a:norm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GB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3(1)</a:t>
            </a:r>
            <a:b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‘AI system’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means </a:t>
            </a:r>
          </a:p>
          <a:p>
            <a:pPr marL="457200" lvl="1">
              <a:lnSpc>
                <a:spcPct val="115000"/>
              </a:lnSpc>
              <a:spcAft>
                <a:spcPts val="800"/>
              </a:spcAft>
            </a:pPr>
            <a:r>
              <a:rPr lang="en-GB" sz="18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machine-based system </a:t>
            </a:r>
          </a:p>
          <a:p>
            <a:pPr marL="457200" lvl="2">
              <a:lnSpc>
                <a:spcPct val="115000"/>
              </a:lnSpc>
              <a:spcAft>
                <a:spcPts val="800"/>
              </a:spcAft>
            </a:pPr>
            <a:r>
              <a:rPr lang="en-GB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designed to operate with </a:t>
            </a:r>
            <a:r>
              <a:rPr lang="en-GB" sz="16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varying levels of autonomy</a:t>
            </a:r>
            <a:r>
              <a:rPr lang="en-GB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457200" lvl="2">
              <a:lnSpc>
                <a:spcPct val="115000"/>
              </a:lnSpc>
              <a:spcAft>
                <a:spcPts val="800"/>
              </a:spcAft>
            </a:pPr>
            <a:r>
              <a:rPr lang="en-GB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GB" sz="16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en-GB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exhibit </a:t>
            </a:r>
            <a:r>
              <a:rPr lang="en-GB" sz="16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adaptiveness after deployment </a:t>
            </a:r>
            <a:r>
              <a:rPr lang="en-GB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</a:p>
          <a:p>
            <a:pPr marL="457200" lvl="1">
              <a:lnSpc>
                <a:spcPct val="115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that, </a:t>
            </a:r>
            <a:r>
              <a:rPr lang="en-GB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explicit or implicit objectives, </a:t>
            </a:r>
          </a:p>
          <a:p>
            <a:pPr marL="457200" lvl="1">
              <a:lnSpc>
                <a:spcPct val="115000"/>
              </a:lnSpc>
              <a:spcAft>
                <a:spcPts val="800"/>
              </a:spcAft>
            </a:pPr>
            <a:r>
              <a:rPr lang="en-GB" sz="18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infers, </a:t>
            </a:r>
            <a:r>
              <a:rPr lang="en-GB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input it receives, </a:t>
            </a:r>
          </a:p>
          <a:p>
            <a:pPr marL="457200" lvl="1">
              <a:lnSpc>
                <a:spcPct val="115000"/>
              </a:lnSpc>
              <a:spcAft>
                <a:spcPts val="800"/>
              </a:spcAft>
            </a:pPr>
            <a:r>
              <a:rPr lang="en-GB" sz="18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generate outputs </a:t>
            </a:r>
          </a:p>
          <a:p>
            <a:pPr marL="457200" lvl="2">
              <a:lnSpc>
                <a:spcPct val="115000"/>
              </a:lnSpc>
              <a:spcAft>
                <a:spcPts val="800"/>
              </a:spcAft>
            </a:pPr>
            <a:r>
              <a:rPr lang="en-GB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 as predictions, content, recommendations, or decisions </a:t>
            </a:r>
          </a:p>
          <a:p>
            <a:pPr marL="457200" lvl="1">
              <a:lnSpc>
                <a:spcPct val="115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GB" sz="1800" b="1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influence physical or virtual environments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C0C7B-080D-50A8-BB0E-B166092C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6C5D-0CFA-6E06-38F7-F6307B4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CE204-6114-5321-7C5D-AA4B5DE1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347DF85D-3BE4-F1FC-BB2B-F413AAD24E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5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769"/>
    </mc:Choice>
    <mc:Fallback>
      <p:transition spd="slow" advTm="328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DD7C-520B-536F-D6F0-CA0CFA0E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33961-0039-1F28-2D1F-18050710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60449"/>
            <a:ext cx="9601200" cy="48953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</a:t>
            </a:r>
            <a:r>
              <a:rPr lang="en-GB" dirty="0">
                <a:solidFill>
                  <a:srgbClr val="0070C0"/>
                </a:solidFill>
              </a:rPr>
              <a:t>AI system </a:t>
            </a:r>
            <a:r>
              <a:rPr lang="en-GB" dirty="0"/>
              <a:t>is defined:</a:t>
            </a:r>
          </a:p>
          <a:p>
            <a:r>
              <a:rPr lang="en-GB" dirty="0"/>
              <a:t>In terms of real world online or offline </a:t>
            </a:r>
            <a:r>
              <a:rPr lang="en-GB" b="1" dirty="0">
                <a:solidFill>
                  <a:srgbClr val="0070C0"/>
                </a:solidFill>
              </a:rPr>
              <a:t>impact</a:t>
            </a:r>
          </a:p>
          <a:p>
            <a:pPr lvl="1"/>
            <a:r>
              <a:rPr lang="en-GB" dirty="0"/>
              <a:t>As distinct from living organisms</a:t>
            </a:r>
          </a:p>
          <a:p>
            <a:pPr lvl="1"/>
            <a:r>
              <a:rPr lang="en-GB" dirty="0"/>
              <a:t>As generating output based on what it infers from input</a:t>
            </a:r>
          </a:p>
          <a:p>
            <a:pPr lvl="1"/>
            <a:r>
              <a:rPr lang="en-GB" dirty="0"/>
              <a:t>Having some level of autonomy</a:t>
            </a:r>
          </a:p>
          <a:p>
            <a:pPr lvl="1"/>
            <a:r>
              <a:rPr lang="en-GB" dirty="0"/>
              <a:t>May continue to learn after deployment, but not necessarily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C0C7B-080D-50A8-BB0E-B166092C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6C5D-0CFA-6E06-38F7-F6307B4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CE204-6114-5321-7C5D-AA4B5DE1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945888BA-95FD-8196-ADC4-D21908CA07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24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90"/>
    </mc:Choice>
    <mc:Fallback>
      <p:transition spd="slow" advTm="2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DD7C-520B-536F-D6F0-CA0CFA0E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Purpose AI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33961-0039-1F28-2D1F-18050710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9229"/>
            <a:ext cx="9601200" cy="4228171"/>
          </a:xfrm>
        </p:spPr>
        <p:txBody>
          <a:bodyPr/>
          <a:lstStyle/>
          <a:p>
            <a:pPr marL="0" indent="0">
              <a:buNone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3(63):</a:t>
            </a:r>
            <a:b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‘general-purpose AI model’ means </a:t>
            </a:r>
          </a:p>
          <a:p>
            <a:pPr>
              <a:buFontTx/>
              <a:buChar char="-"/>
            </a:pPr>
            <a:r>
              <a:rPr lang="en-GB" sz="1800" b="1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AI model, </a:t>
            </a:r>
          </a:p>
          <a:p>
            <a:pPr lvl="1">
              <a:buFontTx/>
              <a:buChar char="-"/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where such an AI model is trained with a large amount of data using self-supervision at scale, </a:t>
            </a:r>
          </a:p>
          <a:p>
            <a:pPr>
              <a:buFontTx/>
              <a:buChar char="-"/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displays </a:t>
            </a:r>
            <a:r>
              <a:rPr lang="en-GB" sz="18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 generality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</a:p>
          <a:p>
            <a:pPr>
              <a:buFontTx/>
              <a:buChar char="-"/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capable of competently performing </a:t>
            </a:r>
            <a:r>
              <a:rPr lang="en-GB" sz="18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wide range of distinct tasks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regardless of the way the model is placed on the market and </a:t>
            </a:r>
          </a:p>
          <a:p>
            <a:pPr>
              <a:buFontTx/>
              <a:buChar char="-"/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can be integrated into a variety of downstream systems or applications, </a:t>
            </a:r>
          </a:p>
          <a:p>
            <a:pPr>
              <a:buFontTx/>
              <a:buChar char="-"/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 AI models that are used for </a:t>
            </a:r>
            <a:r>
              <a:rPr lang="en-GB" sz="1800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research, development or prototyping activities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they are released on the market;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C0C7B-080D-50A8-BB0E-B166092C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6C5D-0CFA-6E06-38F7-F6307B4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CE204-6114-5321-7C5D-AA4B5DE1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7FBB333B-D14D-515C-2893-17A2CD78F5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50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89"/>
    </mc:Choice>
    <mc:Fallback>
      <p:transition spd="slow" advTm="16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DD7C-520B-536F-D6F0-CA0CFA0E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Purpose AI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33961-0039-1F28-2D1F-18050710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9229"/>
            <a:ext cx="9601200" cy="4228171"/>
          </a:xfrm>
        </p:spPr>
        <p:txBody>
          <a:bodyPr/>
          <a:lstStyle/>
          <a:p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nl-NL" sz="1800" b="1" kern="1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r>
              <a:rPr lang="nl-NL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  <a:r>
              <a:rPr lang="nl-NL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 model 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nl-NL" sz="18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efined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</a:p>
          <a:p>
            <a:r>
              <a:rPr lang="nl-NL" sz="18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upstream model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been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released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market</a:t>
            </a:r>
          </a:p>
          <a:p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LLM (or large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whatever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model) but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 </a:t>
            </a:r>
            <a:r>
              <a:rPr lang="nl-NL" sz="18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nl-NL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range of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tasks</a:t>
            </a:r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variety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systems or </a:t>
            </a:r>
            <a:r>
              <a:rPr lang="nl-NL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C0C7B-080D-50A8-BB0E-B166092C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6C5D-0CFA-6E06-38F7-F6307B4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CE204-6114-5321-7C5D-AA4B5DE1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4915D228-DE21-A4FC-C450-11ED0544BB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48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0"/>
    </mc:Choice>
    <mc:Fallback>
      <p:transition spd="slow" advTm="2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DD7C-520B-536F-D6F0-CA0CFA0E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Purpose AI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33961-0039-1F28-2D1F-18050710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9229"/>
            <a:ext cx="9601200" cy="4228171"/>
          </a:xfrm>
        </p:spPr>
        <p:txBody>
          <a:bodyPr/>
          <a:lstStyle/>
          <a:p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3(66)</a:t>
            </a:r>
            <a:b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‘general-purpose AI system’ 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means </a:t>
            </a:r>
          </a:p>
          <a:p>
            <a:r>
              <a:rPr lang="en-GB" sz="18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AI system 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is based on a general-purpose AI model, 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has the capability to serve a variety of purposes, 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for direct use 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well as for integration in other AI systems;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C0C7B-080D-50A8-BB0E-B166092C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6C5D-0CFA-6E06-38F7-F6307B4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CE204-6114-5321-7C5D-AA4B5DE1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8769500B-F474-987F-4E21-614811A049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68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72"/>
    </mc:Choice>
    <mc:Fallback>
      <p:transition spd="slow" advTm="7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DD7C-520B-536F-D6F0-CA0CFA0E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Purpose AI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33961-0039-1F28-2D1F-18050710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9229"/>
            <a:ext cx="9601200" cy="4228171"/>
          </a:xfrm>
        </p:spPr>
        <p:txBody>
          <a:bodyPr/>
          <a:lstStyle/>
          <a:p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‘general-purpose AI system’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defined as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AI system, </a:t>
            </a:r>
            <a:r>
              <a:rPr lang="en-GB" sz="18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 model</a:t>
            </a:r>
            <a:r>
              <a:rPr lang="en-GB" sz="1800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800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built on a </a:t>
            </a:r>
            <a:r>
              <a:rPr lang="en-GB" sz="18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general-purpose AI model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serve a variety of </a:t>
            </a:r>
            <a:r>
              <a:rPr lang="en-GB" sz="18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purposes, (</a:t>
            </a:r>
            <a:r>
              <a:rPr lang="en-GB" sz="1800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cp.</a:t>
            </a:r>
            <a:r>
              <a:rPr lang="en-GB" sz="18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tasks)</a:t>
            </a:r>
          </a:p>
          <a:p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a standalone device or a component of </a:t>
            </a:r>
            <a:r>
              <a:rPr lang="nl-N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 stem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C0C7B-080D-50A8-BB0E-B166092C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6C5D-0CFA-6E06-38F7-F6307B4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CE204-6114-5321-7C5D-AA4B5DE1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75710A48-6578-A1A8-DBB6-1F2CEAB63D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39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16"/>
    </mc:Choice>
    <mc:Fallback>
      <p:transition spd="slow" advTm="2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9.5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86.8|35.3|12.6|51.3|8.5|1.9|3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8|3|3.6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|40.8|8.5|33.2|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7|6.8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1|3.9|5.3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1|3.5|7.8"/>
</p:tagLst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3737EA0A6D5746A9158138BD8E523C" ma:contentTypeVersion="18" ma:contentTypeDescription="Een nieuw document maken." ma:contentTypeScope="" ma:versionID="9d41f7f3de710e776c732126f385bc3a">
  <xsd:schema xmlns:xsd="http://www.w3.org/2001/XMLSchema" xmlns:xs="http://www.w3.org/2001/XMLSchema" xmlns:p="http://schemas.microsoft.com/office/2006/metadata/properties" xmlns:ns2="228f0c39-24cc-4cae-b528-bd7e2675075c" xmlns:ns3="cd8dbb2b-04fc-4bb6-a0ad-d8ab628e44c2" targetNamespace="http://schemas.microsoft.com/office/2006/metadata/properties" ma:root="true" ma:fieldsID="edc8bf7f5f1acd770bffca64dc46d758" ns2:_="" ns3:_="">
    <xsd:import namespace="228f0c39-24cc-4cae-b528-bd7e2675075c"/>
    <xsd:import namespace="cd8dbb2b-04fc-4bb6-a0ad-d8ab628e4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f0c39-24cc-4cae-b528-bd7e26750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50a49bc4-c9e0-412a-b7e2-852193553b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dbb2b-04fc-4bb6-a0ad-d8ab628e4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d603819-b1d7-433a-89fa-04f4e01fd02a}" ma:internalName="TaxCatchAll" ma:showField="CatchAllData" ma:web="cd8dbb2b-04fc-4bb6-a0ad-d8ab628e4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8f0c39-24cc-4cae-b528-bd7e2675075c">
      <Terms xmlns="http://schemas.microsoft.com/office/infopath/2007/PartnerControls"/>
    </lcf76f155ced4ddcb4097134ff3c332f>
    <TaxCatchAll xmlns="cd8dbb2b-04fc-4bb6-a0ad-d8ab628e44c2" xsi:nil="true"/>
  </documentManagement>
</p:properties>
</file>

<file path=customXml/itemProps1.xml><?xml version="1.0" encoding="utf-8"?>
<ds:datastoreItem xmlns:ds="http://schemas.openxmlformats.org/officeDocument/2006/customXml" ds:itemID="{CB68C285-321A-40C2-8725-F345E8C48DD8}"/>
</file>

<file path=customXml/itemProps2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5EB424-8B2D-429B-916E-8CD0F2359EFC}">
  <ds:schemaRefs>
    <ds:schemaRef ds:uri="cd8dbb2b-04fc-4bb6-a0ad-d8ab628e44c2"/>
    <ds:schemaRef ds:uri="228f0c39-24cc-4cae-b528-bd7e2675075c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598</Words>
  <Application>Microsoft Macintosh PowerPoint</Application>
  <PresentationFormat>Widescreen</PresentationFormat>
  <Paragraphs>103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Britannic Bold</vt:lpstr>
      <vt:lpstr>Broadway</vt:lpstr>
      <vt:lpstr>Calibri</vt:lpstr>
      <vt:lpstr>Franklin Gothic Book</vt:lpstr>
      <vt:lpstr>Futura Medium</vt:lpstr>
      <vt:lpstr>Bijsnijden</vt:lpstr>
      <vt:lpstr>Tutorial HAI-NET June 2024 Generative AI and the AI Act Relevance for human-centric AI   2. Defining AI Systems and GPAI Models</vt:lpstr>
      <vt:lpstr>What’s up?</vt:lpstr>
      <vt:lpstr>Defining of key concepts</vt:lpstr>
      <vt:lpstr>AI System</vt:lpstr>
      <vt:lpstr>AI System</vt:lpstr>
      <vt:lpstr>General Purpose AI Model</vt:lpstr>
      <vt:lpstr>General Purpose AI Model</vt:lpstr>
      <vt:lpstr>General Purpose AI System</vt:lpstr>
      <vt:lpstr>General Purpose AI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Mireille HILDEBRANDT</cp:lastModifiedBy>
  <cp:revision>11</cp:revision>
  <dcterms:created xsi:type="dcterms:W3CDTF">2020-09-10T14:27:08Z</dcterms:created>
  <dcterms:modified xsi:type="dcterms:W3CDTF">2024-07-12T11:12:01Z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0x010100723737EA0A6D5746A9158138BD8E523C</vt:lpwstr>
  </property>
  <property fmtid="{D5CDD505-2E9C-101B-9397-08002B2CF9AE}" pid="3" name="MediaServiceImageTags">
    <vt:lpwstr/>
  </property>
</Properties>
</file>