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506" r:id="rId6"/>
    <p:sldId id="587" r:id="rId7"/>
    <p:sldId id="592" r:id="rId8"/>
    <p:sldId id="593" r:id="rId9"/>
    <p:sldId id="5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FE49A-8821-9E48-98EE-32ADE0D9202C}" v="420" dt="2024-07-12T11:32:05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EADFE49A-8821-9E48-98EE-32ADE0D9202C}"/>
    <pc:docChg chg="undo custSel addSld modSld sldOrd">
      <pc:chgData name="Mireille HILDEBRANDT" userId="32d9daa9-24aa-4935-a54e-226c1148251b" providerId="ADAL" clId="{EADFE49A-8821-9E48-98EE-32ADE0D9202C}" dt="2024-07-12T11:32:05.294" v="435"/>
      <pc:docMkLst>
        <pc:docMk/>
      </pc:docMkLst>
      <pc:sldChg chg="addSp delSp modSp add mod modTransition delAnim">
        <pc:chgData name="Mireille HILDEBRANDT" userId="32d9daa9-24aa-4935-a54e-226c1148251b" providerId="ADAL" clId="{EADFE49A-8821-9E48-98EE-32ADE0D9202C}" dt="2024-07-12T11:24:51.549" v="16"/>
        <pc:sldMkLst>
          <pc:docMk/>
          <pc:sldMk cId="1931581279" sldId="256"/>
        </pc:sldMkLst>
        <pc:spChg chg="mod">
          <ac:chgData name="Mireille HILDEBRANDT" userId="32d9daa9-24aa-4935-a54e-226c1148251b" providerId="ADAL" clId="{EADFE49A-8821-9E48-98EE-32ADE0D9202C}" dt="2024-07-12T11:16:24.243" v="14" actId="20577"/>
          <ac:spMkLst>
            <pc:docMk/>
            <pc:sldMk cId="1931581279" sldId="256"/>
            <ac:spMk id="2" creationId="{00000000-0000-0000-0000-000000000000}"/>
          </ac:spMkLst>
        </pc:spChg>
        <pc:picChg chg="del">
          <ac:chgData name="Mireille HILDEBRANDT" userId="32d9daa9-24aa-4935-a54e-226c1148251b" providerId="ADAL" clId="{EADFE49A-8821-9E48-98EE-32ADE0D9202C}" dt="2024-07-12T11:16:06.873" v="2" actId="478"/>
          <ac:picMkLst>
            <pc:docMk/>
            <pc:sldMk cId="1931581279" sldId="256"/>
            <ac:picMk id="11" creationId="{497DD3CF-6259-3C3C-5E24-365BFC522B02}"/>
          </ac:picMkLst>
        </pc:picChg>
        <pc:picChg chg="add mod">
          <ac:chgData name="Mireille HILDEBRANDT" userId="32d9daa9-24aa-4935-a54e-226c1148251b" providerId="ADAL" clId="{EADFE49A-8821-9E48-98EE-32ADE0D9202C}" dt="2024-07-12T11:24:51.549" v="16"/>
          <ac:picMkLst>
            <pc:docMk/>
            <pc:sldMk cId="1931581279" sldId="256"/>
            <ac:picMk id="12" creationId="{28FF76E3-BA6D-02CC-A887-62AACBDAB5C7}"/>
          </ac:picMkLst>
        </pc:picChg>
      </pc:sldChg>
      <pc:sldChg chg="addSp modSp ord modTransition">
        <pc:chgData name="Mireille HILDEBRANDT" userId="32d9daa9-24aa-4935-a54e-226c1148251b" providerId="ADAL" clId="{EADFE49A-8821-9E48-98EE-32ADE0D9202C}" dt="2024-07-12T11:24:51.549" v="16"/>
        <pc:sldMkLst>
          <pc:docMk/>
          <pc:sldMk cId="3423268625" sldId="506"/>
        </pc:sldMkLst>
        <pc:picChg chg="add mod">
          <ac:chgData name="Mireille HILDEBRANDT" userId="32d9daa9-24aa-4935-a54e-226c1148251b" providerId="ADAL" clId="{EADFE49A-8821-9E48-98EE-32ADE0D9202C}" dt="2024-07-12T11:24:51.549" v="16"/>
          <ac:picMkLst>
            <pc:docMk/>
            <pc:sldMk cId="3423268625" sldId="506"/>
            <ac:picMk id="8" creationId="{5C75CE7C-8351-818B-7A3E-A7FEE6E116DA}"/>
          </ac:picMkLst>
        </pc:picChg>
      </pc:sldChg>
      <pc:sldChg chg="addSp modSp modTransition">
        <pc:chgData name="Mireille HILDEBRANDT" userId="32d9daa9-24aa-4935-a54e-226c1148251b" providerId="ADAL" clId="{EADFE49A-8821-9E48-98EE-32ADE0D9202C}" dt="2024-07-12T11:24:51.549" v="16"/>
        <pc:sldMkLst>
          <pc:docMk/>
          <pc:sldMk cId="2896978519" sldId="587"/>
        </pc:sldMkLst>
        <pc:picChg chg="add mod">
          <ac:chgData name="Mireille HILDEBRANDT" userId="32d9daa9-24aa-4935-a54e-226c1148251b" providerId="ADAL" clId="{EADFE49A-8821-9E48-98EE-32ADE0D9202C}" dt="2024-07-12T11:24:51.549" v="16"/>
          <ac:picMkLst>
            <pc:docMk/>
            <pc:sldMk cId="2896978519" sldId="587"/>
            <ac:picMk id="8" creationId="{E24C930E-C73D-6886-5FB4-87F2DEBAF217}"/>
          </ac:picMkLst>
        </pc:picChg>
      </pc:sldChg>
      <pc:sldChg chg="addSp modSp modTransition">
        <pc:chgData name="Mireille HILDEBRANDT" userId="32d9daa9-24aa-4935-a54e-226c1148251b" providerId="ADAL" clId="{EADFE49A-8821-9E48-98EE-32ADE0D9202C}" dt="2024-07-12T11:24:51.549" v="16"/>
        <pc:sldMkLst>
          <pc:docMk/>
          <pc:sldMk cId="1673306329" sldId="592"/>
        </pc:sldMkLst>
        <pc:picChg chg="add mod">
          <ac:chgData name="Mireille HILDEBRANDT" userId="32d9daa9-24aa-4935-a54e-226c1148251b" providerId="ADAL" clId="{EADFE49A-8821-9E48-98EE-32ADE0D9202C}" dt="2024-07-12T11:24:51.549" v="16"/>
          <ac:picMkLst>
            <pc:docMk/>
            <pc:sldMk cId="1673306329" sldId="592"/>
            <ac:picMk id="8" creationId="{89C54491-D185-2F3B-00C1-9F820CA153D7}"/>
          </ac:picMkLst>
        </pc:picChg>
      </pc:sldChg>
      <pc:sldChg chg="addSp modSp modTransition">
        <pc:chgData name="Mireille HILDEBRANDT" userId="32d9daa9-24aa-4935-a54e-226c1148251b" providerId="ADAL" clId="{EADFE49A-8821-9E48-98EE-32ADE0D9202C}" dt="2024-07-12T11:24:51.549" v="16"/>
        <pc:sldMkLst>
          <pc:docMk/>
          <pc:sldMk cId="771305210" sldId="593"/>
        </pc:sldMkLst>
        <pc:picChg chg="add mod">
          <ac:chgData name="Mireille HILDEBRANDT" userId="32d9daa9-24aa-4935-a54e-226c1148251b" providerId="ADAL" clId="{EADFE49A-8821-9E48-98EE-32ADE0D9202C}" dt="2024-07-12T11:24:51.549" v="16"/>
          <ac:picMkLst>
            <pc:docMk/>
            <pc:sldMk cId="771305210" sldId="593"/>
            <ac:picMk id="8" creationId="{5C7205C9-33D0-81EA-63E5-24EE3C964041}"/>
          </ac:picMkLst>
        </pc:picChg>
      </pc:sldChg>
      <pc:sldChg chg="addSp delSp modSp add mod modTransition modAnim">
        <pc:chgData name="Mireille HILDEBRANDT" userId="32d9daa9-24aa-4935-a54e-226c1148251b" providerId="ADAL" clId="{EADFE49A-8821-9E48-98EE-32ADE0D9202C}" dt="2024-07-12T11:32:05.294" v="435"/>
        <pc:sldMkLst>
          <pc:docMk/>
          <pc:sldMk cId="835286605" sldId="594"/>
        </pc:sldMkLst>
        <pc:spChg chg="mod">
          <ac:chgData name="Mireille HILDEBRANDT" userId="32d9daa9-24aa-4935-a54e-226c1148251b" providerId="ADAL" clId="{EADFE49A-8821-9E48-98EE-32ADE0D9202C}" dt="2024-07-12T11:30:11.191" v="431" actId="113"/>
          <ac:spMkLst>
            <pc:docMk/>
            <pc:sldMk cId="835286605" sldId="594"/>
            <ac:spMk id="3" creationId="{7692525C-23BC-9187-3CEB-46D4E1463851}"/>
          </ac:spMkLst>
        </pc:spChg>
        <pc:picChg chg="del">
          <ac:chgData name="Mireille HILDEBRANDT" userId="32d9daa9-24aa-4935-a54e-226c1148251b" providerId="ADAL" clId="{EADFE49A-8821-9E48-98EE-32ADE0D9202C}" dt="2024-07-12T11:30:56.671" v="434"/>
          <ac:picMkLst>
            <pc:docMk/>
            <pc:sldMk cId="835286605" sldId="594"/>
            <ac:picMk id="8" creationId="{5C7205C9-33D0-81EA-63E5-24EE3C964041}"/>
          </ac:picMkLst>
        </pc:picChg>
        <pc:picChg chg="add mod">
          <ac:chgData name="Mireille HILDEBRANDT" userId="32d9daa9-24aa-4935-a54e-226c1148251b" providerId="ADAL" clId="{EADFE49A-8821-9E48-98EE-32ADE0D9202C}" dt="2024-07-12T11:32:05.294" v="435"/>
          <ac:picMkLst>
            <pc:docMk/>
            <pc:sldMk cId="835286605" sldId="594"/>
            <ac:picMk id="11" creationId="{0C5F9058-D304-56A0-E0AD-0EEC248E4A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E48-E65E-8F48-A590-EE82FDF6AEB4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7523-5E5A-F54F-975E-DF0501C22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Broadway" pitchFamily="82" charset="77"/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2286000"/>
            <a:ext cx="9601200" cy="3581400"/>
          </a:xfrm>
        </p:spPr>
        <p:txBody>
          <a:bodyPr wrap="square"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237" y="1480930"/>
            <a:ext cx="8987941" cy="3254321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Tutorial HAI-NET 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June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2024</a:t>
            </a:r>
            <a:b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Generative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AI 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and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the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AI Act</a:t>
            </a:r>
            <a:b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Relevance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for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human-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centric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AI</a:t>
            </a:r>
            <a:b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</a:t>
            </a:r>
            <a:b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2800" dirty="0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7. </a:t>
            </a:r>
            <a:r>
              <a:rPr lang="nl-NL" sz="2800" dirty="0" err="1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Relevance</a:t>
            </a:r>
            <a:r>
              <a:rPr lang="nl-NL" sz="2800" dirty="0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for</a:t>
            </a:r>
            <a:r>
              <a:rPr lang="nl-NL" sz="2800" dirty="0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 human-</a:t>
            </a:r>
            <a:r>
              <a:rPr lang="nl-NL" sz="2800" dirty="0" err="1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centric</a:t>
            </a:r>
            <a:r>
              <a:rPr lang="nl-NL" sz="2800" dirty="0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 AI</a:t>
            </a:r>
            <a:endParaRPr lang="en-GB" sz="3600" dirty="0">
              <a:latin typeface="Britannic Bold" panose="020B0903060703020204" pitchFamily="34" charset="77"/>
              <a:ea typeface="Bauhaus 93" charset="0"/>
              <a:cs typeface="Bauhaus 93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78522" y="6352906"/>
            <a:ext cx="3247106" cy="40461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HAI-NET Tutorial AI ACT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171716" y="6352906"/>
            <a:ext cx="1607944" cy="40461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June 2024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28FF76E3-BA6D-02CC-A887-62AACBDAB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36"/>
    </mc:Choice>
    <mc:Fallback>
      <p:transition spd="slow" advTm="9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5597-EB2A-BE41-9589-D4AD1B78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C72D-4129-B54B-B7C6-0A0F4337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0841"/>
            <a:ext cx="9601200" cy="3996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Objectives of the Tutorial and of the AI Act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Defining AI Systems and GPAI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Obligations of providers of GPAI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Defining GPAI Models with systemic risk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Obligations of providers of GPIA Models with systemic risk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Obligations of providers of GPIA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Relevance for human-centric AI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C766-6D30-8F4C-A3C4-228ABB78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E98C4-1A60-9740-A596-532ADFE6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01DB-DA4E-0F4C-8DBC-52EE9456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5C75CE7C-8351-818B-7A3E-A7FEE6E11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36"/>
    </mc:Choice>
    <mc:Fallback>
      <p:transition spd="slow" advTm="37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F2B2-401D-5E48-F716-2A616037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Relevance for human-centric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525C-23BC-9187-3CEB-46D4E1463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2" y="2286000"/>
            <a:ext cx="11067393" cy="35814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Human-centric AI concerns </a:t>
            </a:r>
          </a:p>
          <a:p>
            <a:pPr lvl="1"/>
            <a:r>
              <a:rPr lang="en-GB" dirty="0"/>
              <a:t>AI models or systems that target or interact with human beings </a:t>
            </a:r>
          </a:p>
          <a:p>
            <a:pPr lvl="1"/>
            <a:r>
              <a:rPr lang="en-GB" dirty="0"/>
              <a:t>Both </a:t>
            </a:r>
            <a:r>
              <a:rPr lang="en-GB" dirty="0">
                <a:solidFill>
                  <a:srgbClr val="0070C0"/>
                </a:solidFill>
              </a:rPr>
              <a:t>deployers</a:t>
            </a:r>
            <a:r>
              <a:rPr lang="en-GB" dirty="0"/>
              <a:t> and </a:t>
            </a:r>
            <a:r>
              <a:rPr lang="en-GB" dirty="0">
                <a:solidFill>
                  <a:srgbClr val="0070C0"/>
                </a:solidFill>
              </a:rPr>
              <a:t>those targeted by </a:t>
            </a:r>
            <a:r>
              <a:rPr lang="en-GB" dirty="0"/>
              <a:t>or </a:t>
            </a:r>
            <a:r>
              <a:rPr lang="en-GB" dirty="0">
                <a:solidFill>
                  <a:srgbClr val="0070C0"/>
                </a:solidFill>
              </a:rPr>
              <a:t>interacting with </a:t>
            </a:r>
            <a:r>
              <a:rPr lang="en-GB" dirty="0"/>
              <a:t>these systems or models</a:t>
            </a:r>
          </a:p>
          <a:p>
            <a:endParaRPr lang="en-GB" dirty="0"/>
          </a:p>
          <a:p>
            <a:r>
              <a:rPr lang="en-GB" dirty="0"/>
              <a:t>One way of allowing AI systems to adapt to targeted persons or end-users is</a:t>
            </a:r>
          </a:p>
          <a:p>
            <a:pPr lvl="1"/>
            <a:r>
              <a:rPr lang="en-GB" dirty="0"/>
              <a:t>Based on user modelling</a:t>
            </a:r>
          </a:p>
          <a:p>
            <a:pPr lvl="1"/>
            <a:r>
              <a:rPr lang="en-GB" dirty="0"/>
              <a:t>This implies what the GDPR calls profiling and may entail ADM by the system</a:t>
            </a:r>
          </a:p>
          <a:p>
            <a:pPr lvl="1"/>
            <a:r>
              <a:rPr lang="en-GB" dirty="0"/>
              <a:t>At some point user modelling may be based on generative AI models</a:t>
            </a:r>
          </a:p>
          <a:p>
            <a:pPr lvl="1"/>
            <a:r>
              <a:rPr lang="en-GB" dirty="0"/>
              <a:t>Triggering the applicability of the GDPR when applying such models to real world persons</a:t>
            </a:r>
          </a:p>
          <a:p>
            <a:pPr lvl="1"/>
            <a:r>
              <a:rPr lang="en-GB" dirty="0"/>
              <a:t>Check the relevant part of the 2020 HAI-NET Tutorial on Legal Protection by Design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9614-8B88-7EF2-056B-1B6CCE22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7FE5-3DD0-A5F0-78F8-268D8F1B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D324-8264-849B-ADBB-EA8A00F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E24C930E-C73D-6886-5FB4-87F2DEBAF2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697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996"/>
    </mc:Choice>
    <mc:Fallback>
      <p:transition spd="slow" advTm="226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F2B2-401D-5E48-F716-2A616037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Relevance for human-centric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525C-23BC-9187-3CEB-46D4E1463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503" y="2286000"/>
            <a:ext cx="10667999" cy="35814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The AI Act (art. 50) requires that </a:t>
            </a:r>
          </a:p>
          <a:p>
            <a:pPr lvl="1"/>
            <a:r>
              <a:rPr lang="en-GB" dirty="0"/>
              <a:t>Systems intended to interact directly with natural persons are </a:t>
            </a:r>
            <a:r>
              <a:rPr lang="en-GB" dirty="0">
                <a:solidFill>
                  <a:srgbClr val="0070C0"/>
                </a:solidFill>
              </a:rPr>
              <a:t>designed in a way that</a:t>
            </a:r>
            <a:r>
              <a:rPr lang="en-GB" dirty="0"/>
              <a:t> informs them they are interacting with an AI system</a:t>
            </a:r>
          </a:p>
          <a:p>
            <a:pPr lvl="1"/>
            <a:endParaRPr lang="en-GB" dirty="0"/>
          </a:p>
          <a:p>
            <a:r>
              <a:rPr lang="en-GB" dirty="0"/>
              <a:t>When human-centric AI concerns GPAI Models or Systems, </a:t>
            </a:r>
            <a:r>
              <a:rPr lang="en-GB" dirty="0">
                <a:solidFill>
                  <a:srgbClr val="0070C0"/>
                </a:solidFill>
              </a:rPr>
              <a:t>the obligations discussed will apply, notably the documentation and transparency requirements</a:t>
            </a:r>
          </a:p>
          <a:p>
            <a:pPr lvl="1"/>
            <a:r>
              <a:rPr lang="en-GB" dirty="0"/>
              <a:t>Note that the Open Source exception will not make much of a difference, because to qualify as such, similar documentation and transparency must be foreseen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9614-8B88-7EF2-056B-1B6CCE22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7FE5-3DD0-A5F0-78F8-268D8F1B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D324-8264-849B-ADBB-EA8A00F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89C54491-D185-2F3B-00C1-9F820CA153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30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011"/>
    </mc:Choice>
    <mc:Fallback>
      <p:transition spd="slow" advTm="127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F2B2-401D-5E48-F716-2A616037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Relevance for human-centric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525C-23BC-9187-3CEB-46D4E1463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503" y="2286000"/>
            <a:ext cx="10667999" cy="35814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If human-centric AI involves generative AI model with systemic risk:</a:t>
            </a:r>
          </a:p>
          <a:p>
            <a:pPr lvl="1"/>
            <a:r>
              <a:rPr lang="en-GB" dirty="0"/>
              <a:t>Additional requirements will apply, such as</a:t>
            </a:r>
          </a:p>
          <a:p>
            <a:pPr lvl="2"/>
            <a:r>
              <a:rPr lang="en-GB" dirty="0"/>
              <a:t>Model evaluation, systemic risk assessment and mitigation</a:t>
            </a:r>
          </a:p>
          <a:p>
            <a:pPr lvl="2"/>
            <a:r>
              <a:rPr lang="en-GB" dirty="0"/>
              <a:t>Cybersecurity protection, both for the model and the physical infrastructure</a:t>
            </a:r>
          </a:p>
          <a:p>
            <a:pPr lvl="3"/>
            <a:r>
              <a:rPr lang="en-GB" dirty="0"/>
              <a:t>Including reporting of serious incidents (and mitigating measures)</a:t>
            </a:r>
          </a:p>
          <a:p>
            <a:pPr lvl="3"/>
            <a:endParaRPr lang="en-GB" dirty="0"/>
          </a:p>
          <a:p>
            <a:r>
              <a:rPr lang="en-GB" dirty="0"/>
              <a:t>These requirements will apply to providers, but their ability to comply 	</a:t>
            </a:r>
          </a:p>
          <a:p>
            <a:pPr lvl="1"/>
            <a:r>
              <a:rPr lang="en-GB" dirty="0"/>
              <a:t>Will depend on the way the model has been built and documented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 algn="r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9614-8B88-7EF2-056B-1B6CCE22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7FE5-3DD0-A5F0-78F8-268D8F1B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D324-8264-849B-ADBB-EA8A00F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5C7205C9-33D0-81EA-63E5-24EE3C9640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30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98"/>
    </mc:Choice>
    <mc:Fallback>
      <p:transition spd="slow" advTm="50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F2B2-401D-5E48-F716-2A616037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Relevance for human-centric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525C-23BC-9187-3CEB-46D4E1463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503" y="2286000"/>
            <a:ext cx="10667999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The AI Act, thus, is a prime example (like the GDPR) of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Legal Protection by Design</a:t>
            </a:r>
          </a:p>
          <a:p>
            <a:endParaRPr lang="en-GB" dirty="0"/>
          </a:p>
          <a:p>
            <a:pPr lvl="1"/>
            <a:r>
              <a:rPr lang="en-GB" dirty="0"/>
              <a:t>Which is not about automating the law (legal by design)</a:t>
            </a:r>
          </a:p>
          <a:p>
            <a:pPr lvl="1"/>
            <a:r>
              <a:rPr lang="en-GB" dirty="0"/>
              <a:t>But about designing models and systems in such a way that they support:</a:t>
            </a:r>
          </a:p>
          <a:p>
            <a:pPr lvl="2"/>
            <a:r>
              <a:rPr lang="en-GB" dirty="0"/>
              <a:t>Fundamental rights and rule of law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 algn="r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9614-8B88-7EF2-056B-1B6CCE22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7FE5-3DD0-A5F0-78F8-268D8F1B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D324-8264-849B-ADBB-EA8A00F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/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0C5F9058-D304-56A0-E0AD-0EEC248E4A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28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29"/>
    </mc:Choice>
    <mc:Fallback>
      <p:transition spd="slow" advTm="5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0.9|51.6|21.8|25.6|3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3.8|4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5.8"/>
</p:tagLst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737EA0A6D5746A9158138BD8E523C" ma:contentTypeVersion="18" ma:contentTypeDescription="Een nieuw document maken." ma:contentTypeScope="" ma:versionID="9d41f7f3de710e776c732126f385bc3a">
  <xsd:schema xmlns:xsd="http://www.w3.org/2001/XMLSchema" xmlns:xs="http://www.w3.org/2001/XMLSchema" xmlns:p="http://schemas.microsoft.com/office/2006/metadata/properties" xmlns:ns2="228f0c39-24cc-4cae-b528-bd7e2675075c" xmlns:ns3="cd8dbb2b-04fc-4bb6-a0ad-d8ab628e44c2" targetNamespace="http://schemas.microsoft.com/office/2006/metadata/properties" ma:root="true" ma:fieldsID="edc8bf7f5f1acd770bffca64dc46d758" ns2:_="" ns3:_="">
    <xsd:import namespace="228f0c39-24cc-4cae-b528-bd7e2675075c"/>
    <xsd:import namespace="cd8dbb2b-04fc-4bb6-a0ad-d8ab628e4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f0c39-24cc-4cae-b528-bd7e26750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dbb2b-04fc-4bb6-a0ad-d8ab628e4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603819-b1d7-433a-89fa-04f4e01fd02a}" ma:internalName="TaxCatchAll" ma:showField="CatchAllData" ma:web="cd8dbb2b-04fc-4bb6-a0ad-d8ab628e4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8f0c39-24cc-4cae-b528-bd7e2675075c">
      <Terms xmlns="http://schemas.microsoft.com/office/infopath/2007/PartnerControls"/>
    </lcf76f155ced4ddcb4097134ff3c332f>
    <TaxCatchAll xmlns="cd8dbb2b-04fc-4bb6-a0ad-d8ab628e44c2" xsi:nil="true"/>
  </documentManagement>
</p:properties>
</file>

<file path=customXml/itemProps1.xml><?xml version="1.0" encoding="utf-8"?>
<ds:datastoreItem xmlns:ds="http://schemas.openxmlformats.org/officeDocument/2006/customXml" ds:itemID="{7FCAFE6B-BB2D-47E7-BB00-FE6CD554E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98D4E3-8877-4D89-BDEC-F96BB6EA735C}"/>
</file>

<file path=customXml/itemProps3.xml><?xml version="1.0" encoding="utf-8"?>
<ds:datastoreItem xmlns:ds="http://schemas.openxmlformats.org/officeDocument/2006/customXml" ds:itemID="{155EB424-8B2D-429B-916E-8CD0F2359EF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d8dbb2b-04fc-4bb6-a0ad-d8ab628e44c2"/>
    <ds:schemaRef ds:uri="228f0c39-24cc-4cae-b528-bd7e267507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441</Words>
  <Application>Microsoft Macintosh PowerPoint</Application>
  <PresentationFormat>Widescreen</PresentationFormat>
  <Paragraphs>72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Britannic Bold</vt:lpstr>
      <vt:lpstr>Broadway</vt:lpstr>
      <vt:lpstr>Calibri</vt:lpstr>
      <vt:lpstr>Franklin Gothic Book</vt:lpstr>
      <vt:lpstr>Futura Medium</vt:lpstr>
      <vt:lpstr>Bijsnijden</vt:lpstr>
      <vt:lpstr>Tutorial HAI-NET June 2024 Generative AI and the AI Act Relevance for human-centric AI   7. Relevance for human-centric AI</vt:lpstr>
      <vt:lpstr>What’s up?</vt:lpstr>
      <vt:lpstr>Relevance for human-centric AI</vt:lpstr>
      <vt:lpstr>Relevance for human-centric AI</vt:lpstr>
      <vt:lpstr>Relevance for human-centric AI</vt:lpstr>
      <vt:lpstr>Relevance for human-centric 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legal basis  art. 6 GDPR</dc:title>
  <dc:creator>Mireille HILDEBRANDT</dc:creator>
  <cp:lastModifiedBy>Mireille HILDEBRANDT</cp:lastModifiedBy>
  <cp:revision>11</cp:revision>
  <dcterms:created xsi:type="dcterms:W3CDTF">2020-09-10T14:27:08Z</dcterms:created>
  <dcterms:modified xsi:type="dcterms:W3CDTF">2024-07-12T11:32:08Z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0x010100723737EA0A6D5746A9158138BD8E523C</vt:lpwstr>
  </property>
  <property fmtid="{D5CDD505-2E9C-101B-9397-08002B2CF9AE}" pid="3" name="MediaServiceImageTags">
    <vt:lpwstr/>
  </property>
</Properties>
</file>